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9" r:id="rId4"/>
    <p:sldId id="264" r:id="rId5"/>
    <p:sldId id="276" r:id="rId6"/>
    <p:sldId id="318" r:id="rId7"/>
    <p:sldId id="265" r:id="rId8"/>
    <p:sldId id="322" r:id="rId9"/>
    <p:sldId id="320" r:id="rId10"/>
    <p:sldId id="321" r:id="rId11"/>
    <p:sldId id="323" r:id="rId12"/>
    <p:sldId id="324" r:id="rId13"/>
    <p:sldId id="325" r:id="rId14"/>
    <p:sldId id="326" r:id="rId15"/>
    <p:sldId id="327" r:id="rId16"/>
    <p:sldId id="328" r:id="rId17"/>
    <p:sldId id="329" r:id="rId18"/>
    <p:sldId id="330" r:id="rId19"/>
    <p:sldId id="331" r:id="rId20"/>
    <p:sldId id="332" r:id="rId21"/>
    <p:sldId id="334" r:id="rId22"/>
    <p:sldId id="339" r:id="rId23"/>
    <p:sldId id="335" r:id="rId24"/>
    <p:sldId id="336" r:id="rId25"/>
    <p:sldId id="337" r:id="rId26"/>
    <p:sldId id="295" r:id="rId27"/>
    <p:sldId id="340" r:id="rId28"/>
    <p:sldId id="26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A299"/>
    <a:srgbClr val="595959"/>
    <a:srgbClr val="7F7F7F"/>
    <a:srgbClr val="AAB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autoAdjust="0"/>
    <p:restoredTop sz="94660"/>
  </p:normalViewPr>
  <p:slideViewPr>
    <p:cSldViewPr snapToGrid="0" showGuides="1">
      <p:cViewPr varScale="1">
        <p:scale>
          <a:sx n="96" d="100"/>
          <a:sy n="96" d="100"/>
        </p:scale>
        <p:origin x="660" y="56"/>
      </p:cViewPr>
      <p:guideLst>
        <p:guide orient="horz" pos="2196"/>
        <p:guide pos="3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F5D10436-2760-46A8-8C03-5DDCBE9EF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A3A4FD-2B61-4300-9EF9-E89ED1C8C8D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10436-2760-46A8-8C03-5DDCBE9EF5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3A4FD-2B61-4300-9EF9-E89ED1C8C8D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8762999" y="3005487"/>
            <a:ext cx="3429001" cy="3862138"/>
            <a:chOff x="8762999" y="3005487"/>
            <a:chExt cx="3429001" cy="3862138"/>
          </a:xfrm>
        </p:grpSpPr>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10800000">
              <a:off x="10038346" y="5027998"/>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PA_文本框 2"/>
          <p:cNvSpPr txBox="1"/>
          <p:nvPr>
            <p:custDataLst>
              <p:tags r:id="rId1"/>
            </p:custDataLst>
          </p:nvPr>
        </p:nvSpPr>
        <p:spPr>
          <a:xfrm>
            <a:off x="2345955" y="2811021"/>
            <a:ext cx="7501083" cy="10509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5200" b="0" dirty="0">
                <a:solidFill>
                  <a:srgbClr val="85A299"/>
                </a:solidFill>
                <a:latin typeface="微软雅黑" panose="020B0503020204020204" pitchFamily="34" charset="-122"/>
                <a:ea typeface="微软雅黑" panose="020B0503020204020204" pitchFamily="34" charset="-122"/>
              </a:rPr>
              <a:t>停车场管理</a:t>
            </a:r>
            <a:r>
              <a:rPr lang="zh-CN" altLang="en-US" sz="5200" b="0" dirty="0">
                <a:solidFill>
                  <a:srgbClr val="85A299"/>
                </a:solidFill>
                <a:latin typeface="微软雅黑" panose="020B0503020204020204" pitchFamily="34" charset="-122"/>
                <a:ea typeface="微软雅黑" panose="020B0503020204020204" pitchFamily="34" charset="-122"/>
              </a:rPr>
              <a:t>系统</a:t>
            </a:r>
            <a:endParaRPr lang="zh-CN" altLang="en-US" sz="5200" b="0" dirty="0">
              <a:solidFill>
                <a:srgbClr val="85A299"/>
              </a:solidFill>
              <a:latin typeface="微软雅黑" panose="020B0503020204020204" pitchFamily="34" charset="-122"/>
              <a:ea typeface="微软雅黑" panose="020B0503020204020204" pitchFamily="34" charset="-122"/>
            </a:endParaRPr>
          </a:p>
        </p:txBody>
      </p:sp>
      <p:sp>
        <p:nvSpPr>
          <p:cNvPr id="22" name="矩形 21"/>
          <p:cNvSpPr/>
          <p:nvPr/>
        </p:nvSpPr>
        <p:spPr>
          <a:xfrm>
            <a:off x="4482118" y="4919053"/>
            <a:ext cx="1403985" cy="1322070"/>
          </a:xfrm>
          <a:prstGeom prst="rect">
            <a:avLst/>
          </a:prstGeom>
        </p:spPr>
        <p:txBody>
          <a:bodyPr wrap="none">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学生</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：吴少昂</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牛作涛</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何玉华</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孔   远</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谭富源</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637020" y="4919345"/>
            <a:ext cx="2026285" cy="337185"/>
          </a:xfrm>
          <a:prstGeom prst="rect">
            <a:avLst/>
          </a:prstGeom>
        </p:spPr>
        <p:txBody>
          <a:bodyPr wrap="square">
            <a:spAutoFit/>
          </a:bodyPr>
          <a:lstStyle/>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指导老师</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：张磊</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6426682" y="4914330"/>
            <a:ext cx="339738" cy="339738"/>
            <a:chOff x="6335783" y="3698570"/>
            <a:chExt cx="339738" cy="339738"/>
          </a:xfrm>
        </p:grpSpPr>
        <p:sp>
          <p:nvSpPr>
            <p:cNvPr id="25" name="椭圆 24"/>
            <p:cNvSpPr/>
            <p:nvPr/>
          </p:nvSpPr>
          <p:spPr>
            <a:xfrm>
              <a:off x="6335783" y="3698570"/>
              <a:ext cx="339738" cy="33973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businessman_57134"/>
            <p:cNvSpPr>
              <a:spLocks noChangeAspect="1"/>
            </p:cNvSpPr>
            <p:nvPr/>
          </p:nvSpPr>
          <p:spPr bwMode="auto">
            <a:xfrm>
              <a:off x="6395636" y="3741388"/>
              <a:ext cx="220032" cy="240154"/>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grpSp>
      <p:grpSp>
        <p:nvGrpSpPr>
          <p:cNvPr id="27" name="组合 26"/>
          <p:cNvGrpSpPr/>
          <p:nvPr/>
        </p:nvGrpSpPr>
        <p:grpSpPr>
          <a:xfrm>
            <a:off x="4138832" y="4917022"/>
            <a:ext cx="339738" cy="339738"/>
            <a:chOff x="4354694" y="3701262"/>
            <a:chExt cx="339738" cy="339738"/>
          </a:xfrm>
        </p:grpSpPr>
        <p:sp>
          <p:nvSpPr>
            <p:cNvPr id="28" name="椭圆 27"/>
            <p:cNvSpPr/>
            <p:nvPr/>
          </p:nvSpPr>
          <p:spPr>
            <a:xfrm>
              <a:off x="4354694" y="3701262"/>
              <a:ext cx="339738" cy="33973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student-with-graduation-cap_57073"/>
            <p:cNvSpPr>
              <a:spLocks noChangeAspect="1"/>
            </p:cNvSpPr>
            <p:nvPr/>
          </p:nvSpPr>
          <p:spPr bwMode="auto">
            <a:xfrm>
              <a:off x="4424477" y="3738438"/>
              <a:ext cx="201712" cy="24015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sp>
      </p:grpSp>
      <p:sp>
        <p:nvSpPr>
          <p:cNvPr id="53" name="iconfont-11253-5327384"/>
          <p:cNvSpPr>
            <a:spLocks noChangeAspect="1"/>
          </p:cNvSpPr>
          <p:nvPr/>
        </p:nvSpPr>
        <p:spPr bwMode="auto">
          <a:xfrm>
            <a:off x="5350024" y="1196619"/>
            <a:ext cx="1491951" cy="994532"/>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595959"/>
          </a:solidFill>
          <a:ln>
            <a:noFill/>
          </a:ln>
        </p:spPr>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车位</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06410" y="2660015"/>
            <a:ext cx="3297555" cy="153797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功能：添加车位</a:t>
            </a:r>
            <a:r>
              <a:rPr lang="zh-CN" altLang="en-US" b="1">
                <a:latin typeface="微软雅黑" panose="020B0503020204020204" pitchFamily="34" charset="-122"/>
                <a:ea typeface="微软雅黑" panose="020B0503020204020204" pitchFamily="34" charset="-122"/>
                <a:sym typeface="+mn-ea"/>
              </a:rPr>
              <a:t>信息</a:t>
            </a:r>
            <a:endParaRPr lang="zh-CN" altLang="en-US" b="1">
              <a:latin typeface="微软雅黑" panose="020B0503020204020204" pitchFamily="34" charset="-122"/>
              <a:ea typeface="微软雅黑" panose="020B0503020204020204" pitchFamily="34" charset="-122"/>
              <a:sym typeface="+mn-ea"/>
            </a:endParaRPr>
          </a:p>
          <a:p>
            <a:pPr algn="l" fontAlgn="auto">
              <a:lnSpc>
                <a:spcPts val="2820"/>
              </a:lnSpc>
            </a:pPr>
            <a:r>
              <a:rPr lang="zh-CN" altLang="en-US">
                <a:latin typeface="微软雅黑" panose="020B0503020204020204" pitchFamily="34" charset="-122"/>
                <a:ea typeface="微软雅黑" panose="020B0503020204020204" pitchFamily="34" charset="-122"/>
              </a:rPr>
              <a:t>车位</a:t>
            </a:r>
            <a:r>
              <a:rPr lang="zh-CN" altLang="en-US">
                <a:latin typeface="微软雅黑" panose="020B0503020204020204" pitchFamily="34" charset="-122"/>
                <a:ea typeface="微软雅黑" panose="020B0503020204020204" pitchFamily="34" charset="-122"/>
              </a:rPr>
              <a:t>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所属区域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车位备注</a:t>
            </a:r>
            <a:endParaRPr lang="zh-CN" altLang="en-US">
              <a:latin typeface="微软雅黑" panose="020B0503020204020204" pitchFamily="34" charset="-122"/>
              <a:ea typeface="微软雅黑" panose="020B0503020204020204" pitchFamily="34" charset="-122"/>
            </a:endParaRPr>
          </a:p>
        </p:txBody>
      </p:sp>
      <p:pic>
        <p:nvPicPr>
          <p:cNvPr id="2" name="图片 5" descr="5"/>
          <p:cNvPicPr>
            <a:picLocks noChangeAspect="1"/>
          </p:cNvPicPr>
          <p:nvPr/>
        </p:nvPicPr>
        <p:blipFill>
          <a:blip r:embed="rId1"/>
          <a:srcRect r="13011"/>
          <a:stretch>
            <a:fillRect/>
          </a:stretch>
        </p:blipFill>
        <p:spPr>
          <a:xfrm>
            <a:off x="542290" y="1456055"/>
            <a:ext cx="7022465" cy="43821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车位</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15935" y="2362835"/>
            <a:ext cx="3297555" cy="262255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功能：管理</a:t>
            </a:r>
            <a:r>
              <a:rPr lang="zh-CN" altLang="en-US" b="1">
                <a:latin typeface="微软雅黑" panose="020B0503020204020204" pitchFamily="34" charset="-122"/>
                <a:ea typeface="微软雅黑" panose="020B0503020204020204" pitchFamily="34" charset="-122"/>
                <a:sym typeface="+mn-ea"/>
              </a:rPr>
              <a:t>车位</a:t>
            </a:r>
            <a:r>
              <a:rPr lang="zh-CN" altLang="en-US" b="1">
                <a:latin typeface="微软雅黑" panose="020B0503020204020204" pitchFamily="34" charset="-122"/>
                <a:ea typeface="微软雅黑" panose="020B0503020204020204" pitchFamily="34" charset="-122"/>
                <a:sym typeface="+mn-ea"/>
              </a:rPr>
              <a:t>信息</a:t>
            </a:r>
            <a:endParaRPr lang="zh-CN" altLang="en-US" b="1">
              <a:latin typeface="微软雅黑" panose="020B0503020204020204" pitchFamily="34" charset="-122"/>
              <a:ea typeface="微软雅黑" panose="020B0503020204020204" pitchFamily="34" charset="-122"/>
              <a:sym typeface="+mn-ea"/>
            </a:endParaRPr>
          </a:p>
          <a:p>
            <a:pPr algn="l" fontAlgn="auto">
              <a:lnSpc>
                <a:spcPts val="2820"/>
              </a:lnSpc>
            </a:pPr>
            <a:r>
              <a:rPr lang="zh-CN" altLang="en-US">
                <a:latin typeface="微软雅黑" panose="020B0503020204020204" pitchFamily="34" charset="-122"/>
                <a:ea typeface="微软雅黑" panose="020B0503020204020204" pitchFamily="34" charset="-122"/>
              </a:rPr>
              <a:t>车位</a:t>
            </a:r>
            <a:r>
              <a:rPr lang="en-US" altLang="zh-CN">
                <a:latin typeface="微软雅黑" panose="020B0503020204020204" pitchFamily="34" charset="-122"/>
                <a:ea typeface="微软雅黑" panose="020B0503020204020204" pitchFamily="34" charset="-122"/>
              </a:rPr>
              <a:t>ID</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所属区域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车位状态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车位备注</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4" name="图片 6" descr="6"/>
          <p:cNvPicPr>
            <a:picLocks noChangeAspect="1"/>
          </p:cNvPicPr>
          <p:nvPr/>
        </p:nvPicPr>
        <p:blipFill>
          <a:blip r:embed="rId1"/>
          <a:srcRect r="12750"/>
          <a:stretch>
            <a:fillRect/>
          </a:stretch>
        </p:blipFill>
        <p:spPr>
          <a:xfrm>
            <a:off x="542290" y="1488440"/>
            <a:ext cx="7022465" cy="43707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en-US" alt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IC</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卡</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24825" y="2543175"/>
            <a:ext cx="3297555" cy="2261235"/>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功能：添加</a:t>
            </a:r>
            <a:r>
              <a:rPr lang="en-US" altLang="zh-CN" b="1">
                <a:latin typeface="微软雅黑" panose="020B0503020204020204" pitchFamily="34" charset="-122"/>
                <a:ea typeface="微软雅黑" panose="020B0503020204020204" pitchFamily="34" charset="-122"/>
                <a:sym typeface="+mn-ea"/>
              </a:rPr>
              <a:t>IC</a:t>
            </a:r>
            <a:r>
              <a:rPr lang="zh-CN" altLang="en-US" b="1">
                <a:latin typeface="微软雅黑" panose="020B0503020204020204" pitchFamily="34" charset="-122"/>
                <a:ea typeface="微软雅黑" panose="020B0503020204020204" pitchFamily="34" charset="-122"/>
                <a:sym typeface="+mn-ea"/>
              </a:rPr>
              <a:t>卡类型</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用户性别</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手机号码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车牌号码</a:t>
            </a:r>
            <a:endParaRPr lang="zh-CN" altLang="en-US">
              <a:latin typeface="微软雅黑" panose="020B0503020204020204" pitchFamily="34" charset="-122"/>
              <a:ea typeface="微软雅黑" panose="020B0503020204020204" pitchFamily="34" charset="-122"/>
            </a:endParaRPr>
          </a:p>
        </p:txBody>
      </p:sp>
      <p:pic>
        <p:nvPicPr>
          <p:cNvPr id="2" name="图片 7" descr="7"/>
          <p:cNvPicPr>
            <a:picLocks noChangeAspect="1"/>
          </p:cNvPicPr>
          <p:nvPr/>
        </p:nvPicPr>
        <p:blipFill>
          <a:blip r:embed="rId1"/>
          <a:srcRect r="13202"/>
          <a:stretch>
            <a:fillRect/>
          </a:stretch>
        </p:blipFill>
        <p:spPr>
          <a:xfrm>
            <a:off x="542290" y="1488440"/>
            <a:ext cx="6984365" cy="43707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en-US" alt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IC</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卡</a:t>
            </a:r>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24825" y="2181225"/>
            <a:ext cx="3297555" cy="298450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功能：管理</a:t>
            </a:r>
            <a:r>
              <a:rPr lang="en-US" altLang="zh-CN" b="1">
                <a:latin typeface="微软雅黑" panose="020B0503020204020204" pitchFamily="34" charset="-122"/>
                <a:ea typeface="微软雅黑" panose="020B0503020204020204" pitchFamily="34" charset="-122"/>
                <a:sym typeface="+mn-ea"/>
              </a:rPr>
              <a:t>IC</a:t>
            </a:r>
            <a:r>
              <a:rPr lang="zh-CN" altLang="en-US" b="1">
                <a:latin typeface="微软雅黑" panose="020B0503020204020204" pitchFamily="34" charset="-122"/>
                <a:ea typeface="微软雅黑" panose="020B0503020204020204" pitchFamily="34" charset="-122"/>
                <a:sym typeface="+mn-ea"/>
              </a:rPr>
              <a:t>卡类型</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en-US" altLang="zh-CN">
                <a:latin typeface="微软雅黑" panose="020B0503020204020204" pitchFamily="34" charset="-122"/>
                <a:ea typeface="微软雅黑" panose="020B0503020204020204" pitchFamily="34" charset="-122"/>
              </a:rPr>
              <a:t>IC</a:t>
            </a:r>
            <a:r>
              <a:rPr lang="zh-CN" altLang="en-US">
                <a:latin typeface="微软雅黑" panose="020B0503020204020204" pitchFamily="34" charset="-122"/>
                <a:ea typeface="微软雅黑" panose="020B0503020204020204" pitchFamily="34" charset="-122"/>
              </a:rPr>
              <a:t>卡编号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车位编号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用户性别</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联系方式</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车牌号码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4" name="图片 8" descr="8"/>
          <p:cNvPicPr>
            <a:picLocks noChangeAspect="1"/>
          </p:cNvPicPr>
          <p:nvPr/>
        </p:nvPicPr>
        <p:blipFill>
          <a:blip r:embed="rId1"/>
          <a:srcRect r="12808"/>
          <a:stretch>
            <a:fillRect/>
          </a:stretch>
        </p:blipFill>
        <p:spPr>
          <a:xfrm>
            <a:off x="542290" y="1488440"/>
            <a:ext cx="7014845" cy="43700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固定车主停车管理</a:t>
            </a:r>
            <a:endPar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24825" y="1819275"/>
            <a:ext cx="3297555" cy="3707765"/>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功能：出入场设置</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添加入场信息</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出场信息管理</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记录</a:t>
            </a:r>
            <a:r>
              <a:rPr lang="zh-CN" altLang="en-US">
                <a:latin typeface="微软雅黑" panose="020B0503020204020204" pitchFamily="34" charset="-122"/>
                <a:ea typeface="微软雅黑" panose="020B0503020204020204" pitchFamily="34" charset="-122"/>
              </a:rPr>
              <a:t>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en-US" altLang="zh-CN">
                <a:latin typeface="微软雅黑" panose="020B0503020204020204" pitchFamily="34" charset="-122"/>
                <a:ea typeface="微软雅黑" panose="020B0503020204020204" pitchFamily="34" charset="-122"/>
              </a:rPr>
              <a:t>IC</a:t>
            </a:r>
            <a:r>
              <a:rPr lang="zh-CN" altLang="en-US">
                <a:latin typeface="微软雅黑" panose="020B0503020204020204" pitchFamily="34" charset="-122"/>
                <a:ea typeface="微软雅黑" panose="020B0503020204020204" pitchFamily="34" charset="-122"/>
              </a:rPr>
              <a:t>卡号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车主</a:t>
            </a:r>
            <a:r>
              <a:rPr lang="zh-CN" altLang="en-US">
                <a:latin typeface="微软雅黑" panose="020B0503020204020204" pitchFamily="34" charset="-122"/>
                <a:ea typeface="微软雅黑" panose="020B0503020204020204" pitchFamily="34" charset="-122"/>
              </a:rPr>
              <a:t>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a:t>
            </a:r>
            <a:r>
              <a:rPr lang="zh-CN" altLang="en-US">
                <a:latin typeface="微软雅黑" panose="020B0503020204020204" pitchFamily="34" charset="-122"/>
                <a:ea typeface="微软雅黑" panose="020B0503020204020204" pitchFamily="34" charset="-122"/>
              </a:rPr>
              <a:t>号码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入场日期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是否出场</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5" name="图片 9" descr="9"/>
          <p:cNvPicPr>
            <a:picLocks noChangeAspect="1"/>
          </p:cNvPicPr>
          <p:nvPr/>
        </p:nvPicPr>
        <p:blipFill>
          <a:blip r:embed="rId1"/>
          <a:srcRect r="12986"/>
          <a:stretch>
            <a:fillRect/>
          </a:stretch>
        </p:blipFill>
        <p:spPr>
          <a:xfrm>
            <a:off x="542290" y="1488440"/>
            <a:ext cx="7000875" cy="43694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固定车主停车管理</a:t>
            </a:r>
            <a:endPar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43240" y="1999615"/>
            <a:ext cx="3297555" cy="3345815"/>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功能：停车信息管理</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查询</a:t>
            </a:r>
            <a:r>
              <a:rPr lang="zh-CN" altLang="en-US">
                <a:latin typeface="微软雅黑" panose="020B0503020204020204" pitchFamily="34" charset="-122"/>
                <a:ea typeface="微软雅黑" panose="020B0503020204020204" pitchFamily="34" charset="-122"/>
              </a:rPr>
              <a:t>信息</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记录</a:t>
            </a:r>
            <a:r>
              <a:rPr lang="zh-CN" altLang="en-US">
                <a:latin typeface="微软雅黑" panose="020B0503020204020204" pitchFamily="34" charset="-122"/>
                <a:ea typeface="微软雅黑" panose="020B0503020204020204" pitchFamily="34" charset="-122"/>
              </a:rPr>
              <a:t>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en-US" altLang="zh-CN">
                <a:latin typeface="微软雅黑" panose="020B0503020204020204" pitchFamily="34" charset="-122"/>
                <a:ea typeface="微软雅黑" panose="020B0503020204020204" pitchFamily="34" charset="-122"/>
              </a:rPr>
              <a:t>IC</a:t>
            </a:r>
            <a:r>
              <a:rPr lang="zh-CN" altLang="en-US">
                <a:latin typeface="微软雅黑" panose="020B0503020204020204" pitchFamily="34" charset="-122"/>
                <a:ea typeface="微软雅黑" panose="020B0503020204020204" pitchFamily="34" charset="-122"/>
              </a:rPr>
              <a:t>卡号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车主</a:t>
            </a:r>
            <a:r>
              <a:rPr lang="zh-CN" altLang="en-US">
                <a:latin typeface="微软雅黑" panose="020B0503020204020204" pitchFamily="34" charset="-122"/>
                <a:ea typeface="微软雅黑" panose="020B0503020204020204" pitchFamily="34" charset="-122"/>
              </a:rPr>
              <a:t>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a:t>
            </a:r>
            <a:r>
              <a:rPr lang="zh-CN" altLang="en-US">
                <a:latin typeface="微软雅黑" panose="020B0503020204020204" pitchFamily="34" charset="-122"/>
                <a:ea typeface="微软雅黑" panose="020B0503020204020204" pitchFamily="34" charset="-122"/>
              </a:rPr>
              <a:t>号码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入场日期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出场日期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12725"/>
          <a:stretch>
            <a:fillRect/>
          </a:stretch>
        </p:blipFill>
        <p:spPr>
          <a:xfrm>
            <a:off x="542290" y="1488440"/>
            <a:ext cx="7024370" cy="436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临时车辆停车管理</a:t>
            </a:r>
            <a:endPar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15935" y="3100705"/>
            <a:ext cx="3297555" cy="117602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功能：车主入场信息</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临时</a:t>
            </a:r>
            <a:r>
              <a:rPr lang="en-US" altLang="zh-CN">
                <a:latin typeface="微软雅黑" panose="020B0503020204020204" pitchFamily="34" charset="-122"/>
                <a:ea typeface="微软雅黑" panose="020B0503020204020204" pitchFamily="34" charset="-122"/>
              </a:rPr>
              <a:t>IC</a:t>
            </a:r>
            <a:r>
              <a:rPr lang="zh-CN" altLang="en-US">
                <a:latin typeface="微软雅黑" panose="020B0503020204020204" pitchFamily="34" charset="-122"/>
                <a:ea typeface="微软雅黑" panose="020B0503020204020204" pitchFamily="34" charset="-122"/>
              </a:rPr>
              <a:t>卡号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车牌号码</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12521"/>
          <a:stretch>
            <a:fillRect/>
          </a:stretch>
        </p:blipFill>
        <p:spPr>
          <a:xfrm>
            <a:off x="542290" y="1488440"/>
            <a:ext cx="7092950" cy="4400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临时车辆停车管理</a:t>
            </a:r>
            <a:endParaRPr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097520" y="2209800"/>
            <a:ext cx="3297555" cy="298450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功能：车主出场</a:t>
            </a:r>
            <a:r>
              <a:rPr lang="zh-CN" altLang="en-US" b="1">
                <a:latin typeface="微软雅黑" panose="020B0503020204020204" pitchFamily="34" charset="-122"/>
                <a:ea typeface="微软雅黑" panose="020B0503020204020204" pitchFamily="34" charset="-122"/>
                <a:sym typeface="+mn-ea"/>
              </a:rPr>
              <a:t>信息</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临时编号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临时</a:t>
            </a:r>
            <a:r>
              <a:rPr lang="en-US" altLang="zh-CN">
                <a:latin typeface="微软雅黑" panose="020B0503020204020204" pitchFamily="34" charset="-122"/>
                <a:ea typeface="微软雅黑" panose="020B0503020204020204" pitchFamily="34" charset="-122"/>
              </a:rPr>
              <a:t>IC</a:t>
            </a:r>
            <a:r>
              <a:rPr lang="zh-CN" altLang="en-US">
                <a:latin typeface="微软雅黑" panose="020B0503020204020204" pitchFamily="34" charset="-122"/>
                <a:ea typeface="微软雅黑" panose="020B0503020204020204" pitchFamily="34" charset="-122"/>
              </a:rPr>
              <a:t>卡</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车牌号码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入场日期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出场日期</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停车费用</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12806"/>
          <a:stretch>
            <a:fillRect/>
          </a:stretch>
        </p:blipFill>
        <p:spPr>
          <a:xfrm>
            <a:off x="542290" y="1488440"/>
            <a:ext cx="7094855" cy="4416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系统功能操作</a:t>
            </a:r>
            <a:endParaRPr 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088630" y="2660015"/>
            <a:ext cx="3297555" cy="153797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功能：修改密码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原始密码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新密码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重复密码</a:t>
            </a:r>
            <a:endParaRPr lang="zh-CN" altLang="en-US">
              <a:latin typeface="微软雅黑" panose="020B0503020204020204" pitchFamily="34" charset="-122"/>
              <a:ea typeface="微软雅黑" panose="020B0503020204020204" pitchFamily="34" charset="-122"/>
            </a:endParaRPr>
          </a:p>
        </p:txBody>
      </p:sp>
      <p:pic>
        <p:nvPicPr>
          <p:cNvPr id="4" name="图片 13" descr="13"/>
          <p:cNvPicPr>
            <a:picLocks noChangeAspect="1"/>
          </p:cNvPicPr>
          <p:nvPr/>
        </p:nvPicPr>
        <p:blipFill>
          <a:blip r:embed="rId1"/>
          <a:srcRect r="12882"/>
          <a:stretch>
            <a:fillRect/>
          </a:stretch>
        </p:blipFill>
        <p:spPr>
          <a:xfrm>
            <a:off x="542290" y="1488440"/>
            <a:ext cx="7107555" cy="44278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3147695" cy="521970"/>
          </a:xfrm>
          <a:prstGeom prst="rect">
            <a:avLst/>
          </a:prstGeom>
          <a:noFill/>
        </p:spPr>
        <p:txBody>
          <a:bodyPr wrap="square" rtlCol="0">
            <a:spAutoFit/>
          </a:bodyPr>
          <a:p>
            <a:r>
              <a:rPr 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系统功能操作</a:t>
            </a:r>
            <a:endParaRPr lang="zh-CN"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088630" y="2660015"/>
            <a:ext cx="3297555" cy="153797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功能：修改密码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原始密码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新密码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重复密码</a:t>
            </a:r>
            <a:endParaRPr lang="zh-CN" altLang="en-US">
              <a:latin typeface="微软雅黑" panose="020B0503020204020204" pitchFamily="34" charset="-122"/>
              <a:ea typeface="微软雅黑" panose="020B0503020204020204" pitchFamily="34" charset="-122"/>
            </a:endParaRPr>
          </a:p>
        </p:txBody>
      </p:sp>
      <p:pic>
        <p:nvPicPr>
          <p:cNvPr id="4" name="图片 13" descr="13"/>
          <p:cNvPicPr>
            <a:picLocks noChangeAspect="1"/>
          </p:cNvPicPr>
          <p:nvPr/>
        </p:nvPicPr>
        <p:blipFill>
          <a:blip r:embed="rId1"/>
          <a:srcRect r="12882"/>
          <a:stretch>
            <a:fillRect/>
          </a:stretch>
        </p:blipFill>
        <p:spPr>
          <a:xfrm>
            <a:off x="542290" y="1488440"/>
            <a:ext cx="7107555" cy="44278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0" y="1757045"/>
            <a:ext cx="12192000" cy="4122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0" y="1612961"/>
            <a:ext cx="12192000" cy="144379"/>
          </a:xfrm>
          <a:prstGeom prst="rect">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矩形 16"/>
          <p:cNvSpPr/>
          <p:nvPr/>
        </p:nvSpPr>
        <p:spPr>
          <a:xfrm>
            <a:off x="15240" y="5900052"/>
            <a:ext cx="12192000" cy="144379"/>
          </a:xfrm>
          <a:prstGeom prst="rect">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6"/>
          <p:cNvSpPr txBox="1"/>
          <p:nvPr/>
        </p:nvSpPr>
        <p:spPr>
          <a:xfrm>
            <a:off x="1806785" y="2572126"/>
            <a:ext cx="2822471"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smtClean="0">
                <a:solidFill>
                  <a:srgbClr val="85A299"/>
                </a:solidFill>
                <a:latin typeface="微软雅黑" panose="020B0503020204020204" pitchFamily="34" charset="-122"/>
                <a:ea typeface="微软雅黑" panose="020B0503020204020204" pitchFamily="34" charset="-122"/>
              </a:rPr>
              <a:t>小组成员及分工</a:t>
            </a:r>
            <a:endParaRPr lang="zh-CN" altLang="en-US" sz="2800" dirty="0" smtClean="0">
              <a:solidFill>
                <a:srgbClr val="85A299"/>
              </a:solidFill>
              <a:latin typeface="微软雅黑" panose="020B0503020204020204" pitchFamily="34" charset="-122"/>
              <a:ea typeface="微软雅黑" panose="020B0503020204020204" pitchFamily="34" charset="-122"/>
            </a:endParaRPr>
          </a:p>
        </p:txBody>
      </p:sp>
      <p:sp>
        <p:nvSpPr>
          <p:cNvPr id="20" name="椭圆 19"/>
          <p:cNvSpPr/>
          <p:nvPr/>
        </p:nvSpPr>
        <p:spPr>
          <a:xfrm>
            <a:off x="959396" y="2572345"/>
            <a:ext cx="682908" cy="68290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1" name="文本框 18"/>
          <p:cNvSpPr txBox="1"/>
          <p:nvPr/>
        </p:nvSpPr>
        <p:spPr>
          <a:xfrm>
            <a:off x="1023203" y="2713749"/>
            <a:ext cx="55558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01</a:t>
            </a:r>
            <a:endPar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3" name="文本框 20"/>
          <p:cNvSpPr txBox="1"/>
          <p:nvPr/>
        </p:nvSpPr>
        <p:spPr>
          <a:xfrm>
            <a:off x="1818215" y="4534846"/>
            <a:ext cx="3024601"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smtClean="0">
                <a:ln>
                  <a:noFill/>
                </a:ln>
                <a:solidFill>
                  <a:srgbClr val="85A299"/>
                </a:solidFill>
                <a:effectLst/>
                <a:uLnTx/>
                <a:uFillTx/>
                <a:latin typeface="微软雅黑" panose="020B0503020204020204" pitchFamily="34" charset="-122"/>
                <a:ea typeface="微软雅黑" panose="020B0503020204020204" pitchFamily="34" charset="-122"/>
              </a:rPr>
              <a:t>项目模块介绍</a:t>
            </a:r>
            <a:endParaRPr kumimoji="0" lang="zh-CN" altLang="en-US" sz="2800" i="0" u="none" strike="noStrike" kern="1200" cap="none" spc="0" normalizeH="0" baseline="0" noProof="0" dirty="0" smtClean="0">
              <a:ln>
                <a:noFill/>
              </a:ln>
              <a:solidFill>
                <a:srgbClr val="85A299"/>
              </a:solidFill>
              <a:effectLst/>
              <a:uLnTx/>
              <a:uFillTx/>
              <a:latin typeface="微软雅黑" panose="020B0503020204020204" pitchFamily="34" charset="-122"/>
              <a:ea typeface="微软雅黑" panose="020B0503020204020204" pitchFamily="34" charset="-122"/>
            </a:endParaRPr>
          </a:p>
        </p:txBody>
      </p:sp>
      <p:sp>
        <p:nvSpPr>
          <p:cNvPr id="24" name="椭圆 23"/>
          <p:cNvSpPr/>
          <p:nvPr/>
        </p:nvSpPr>
        <p:spPr>
          <a:xfrm>
            <a:off x="959396" y="4455055"/>
            <a:ext cx="682908" cy="68290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文本框 22"/>
          <p:cNvSpPr txBox="1"/>
          <p:nvPr/>
        </p:nvSpPr>
        <p:spPr>
          <a:xfrm>
            <a:off x="1027013" y="4597094"/>
            <a:ext cx="55558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02</a:t>
            </a:r>
            <a:endPar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7" name="文本框 24"/>
          <p:cNvSpPr txBox="1"/>
          <p:nvPr/>
        </p:nvSpPr>
        <p:spPr>
          <a:xfrm>
            <a:off x="7366315" y="2572126"/>
            <a:ext cx="302626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srgbClr val="85A299"/>
                </a:solidFill>
                <a:effectLst/>
                <a:uLnTx/>
                <a:uFillTx/>
                <a:latin typeface="微软雅黑" panose="020B0503020204020204" pitchFamily="34" charset="-122"/>
                <a:ea typeface="微软雅黑" panose="020B0503020204020204" pitchFamily="34" charset="-122"/>
              </a:rPr>
              <a:t>心得体会</a:t>
            </a:r>
            <a:endParaRPr kumimoji="0" lang="zh-CN" altLang="en-US" sz="2800" i="0" u="none" strike="noStrike" kern="1200" cap="none" spc="0" normalizeH="0" baseline="0" noProof="0" dirty="0">
              <a:ln>
                <a:noFill/>
              </a:ln>
              <a:solidFill>
                <a:srgbClr val="85A299"/>
              </a:solidFill>
              <a:effectLst/>
              <a:uLnTx/>
              <a:uFillTx/>
              <a:latin typeface="微软雅黑" panose="020B0503020204020204" pitchFamily="34" charset="-122"/>
              <a:ea typeface="微软雅黑" panose="020B0503020204020204" pitchFamily="34" charset="-122"/>
            </a:endParaRPr>
          </a:p>
        </p:txBody>
      </p:sp>
      <p:sp>
        <p:nvSpPr>
          <p:cNvPr id="28" name="椭圆 27"/>
          <p:cNvSpPr/>
          <p:nvPr/>
        </p:nvSpPr>
        <p:spPr>
          <a:xfrm>
            <a:off x="6517021" y="2572345"/>
            <a:ext cx="682908" cy="68290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9" name="文本框 26"/>
          <p:cNvSpPr txBox="1"/>
          <p:nvPr/>
        </p:nvSpPr>
        <p:spPr>
          <a:xfrm>
            <a:off x="6584003" y="2713749"/>
            <a:ext cx="55558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0</a:t>
            </a:r>
            <a:r>
              <a:rPr kumimoji="0" lang="en-US" sz="2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3</a:t>
            </a:r>
            <a:endParaRPr kumimoji="0" 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1" name="文本框 28"/>
          <p:cNvSpPr txBox="1"/>
          <p:nvPr/>
        </p:nvSpPr>
        <p:spPr>
          <a:xfrm>
            <a:off x="7366069" y="4534846"/>
            <a:ext cx="2822471"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smtClean="0">
                <a:ln>
                  <a:noFill/>
                </a:ln>
                <a:solidFill>
                  <a:srgbClr val="85A299"/>
                </a:solidFill>
                <a:effectLst/>
                <a:uLnTx/>
                <a:uFillTx/>
                <a:latin typeface="微软雅黑" panose="020B0503020204020204" pitchFamily="34" charset="-122"/>
                <a:ea typeface="微软雅黑" panose="020B0503020204020204" pitchFamily="34" charset="-122"/>
              </a:rPr>
              <a:t>小组照片</a:t>
            </a:r>
            <a:endParaRPr kumimoji="0" lang="zh-CN" altLang="en-US" sz="2800" i="0" u="none" strike="noStrike" kern="1200" cap="none" spc="0" normalizeH="0" baseline="0" noProof="0" dirty="0" smtClean="0">
              <a:ln>
                <a:noFill/>
              </a:ln>
              <a:solidFill>
                <a:srgbClr val="85A299"/>
              </a:solidFill>
              <a:effectLst/>
              <a:uLnTx/>
              <a:uFillTx/>
              <a:latin typeface="微软雅黑" panose="020B0503020204020204" pitchFamily="34" charset="-122"/>
              <a:ea typeface="微软雅黑" panose="020B0503020204020204" pitchFamily="34" charset="-122"/>
            </a:endParaRPr>
          </a:p>
        </p:txBody>
      </p:sp>
      <p:sp>
        <p:nvSpPr>
          <p:cNvPr id="32" name="椭圆 31"/>
          <p:cNvSpPr/>
          <p:nvPr/>
        </p:nvSpPr>
        <p:spPr>
          <a:xfrm>
            <a:off x="6524395" y="4454420"/>
            <a:ext cx="682908" cy="68290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文本框 30"/>
          <p:cNvSpPr txBox="1"/>
          <p:nvPr/>
        </p:nvSpPr>
        <p:spPr>
          <a:xfrm>
            <a:off x="6584392" y="4596459"/>
            <a:ext cx="55558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0</a:t>
            </a:r>
            <a:r>
              <a:rPr kumimoji="0" lang="en-US" sz="2000" b="0"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4</a:t>
            </a:r>
            <a:endParaRPr kumimoji="0" 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5" name="文本框 32"/>
          <p:cNvSpPr txBox="1"/>
          <p:nvPr/>
        </p:nvSpPr>
        <p:spPr>
          <a:xfrm>
            <a:off x="5147678" y="1274214"/>
            <a:ext cx="191092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CONTENTS</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6" name="PA_文本框 2"/>
          <p:cNvSpPr txBox="1"/>
          <p:nvPr/>
        </p:nvSpPr>
        <p:spPr>
          <a:xfrm>
            <a:off x="5104518" y="542658"/>
            <a:ext cx="2012544" cy="83099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0" dirty="0">
                <a:solidFill>
                  <a:schemeClr val="bg1"/>
                </a:solidFill>
                <a:latin typeface="微软雅黑" panose="020B0503020204020204" pitchFamily="34" charset="-122"/>
                <a:ea typeface="微软雅黑" panose="020B0503020204020204" pitchFamily="34" charset="-122"/>
              </a:rPr>
              <a:t>目录</a:t>
            </a:r>
            <a:endParaRPr lang="en-US" sz="48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721453" y="3574254"/>
            <a:ext cx="6740179" cy="398780"/>
          </a:xfrm>
          <a:prstGeom prst="rect">
            <a:avLst/>
          </a:prstGeom>
          <a:noFill/>
        </p:spPr>
        <p:txBody>
          <a:bodyPr wrap="square" rtlCol="0">
            <a:spAutoFit/>
          </a:bodyPr>
          <a:lstStyle/>
          <a:p>
            <a:pPr algn="ctr"/>
            <a:r>
              <a:rPr lang="en-US" altLang="zh-CN" sz="2000" dirty="0" smtClean="0">
                <a:solidFill>
                  <a:srgbClr val="7E7F7A"/>
                </a:solidFill>
                <a:latin typeface="微软雅黑" panose="020B0503020204020204" pitchFamily="34" charset="-122"/>
                <a:ea typeface="微软雅黑" panose="020B0503020204020204" pitchFamily="34" charset="-122"/>
              </a:rPr>
              <a:t>Feelings And Experiences</a:t>
            </a:r>
            <a:endParaRPr lang="en-US" altLang="zh-CN" sz="2000" dirty="0" smtClean="0">
              <a:solidFill>
                <a:srgbClr val="7E7F7A"/>
              </a:solidFill>
              <a:latin typeface="微软雅黑" panose="020B0503020204020204" pitchFamily="34" charset="-122"/>
              <a:ea typeface="微软雅黑" panose="020B0503020204020204" pitchFamily="34" charset="-122"/>
            </a:endParaRPr>
          </a:p>
        </p:txBody>
      </p:sp>
      <p:sp>
        <p:nvSpPr>
          <p:cNvPr id="56" name="PA_文本框 2"/>
          <p:cNvSpPr txBox="1"/>
          <p:nvPr>
            <p:custDataLst>
              <p:tags r:id="rId1"/>
            </p:custDataLst>
          </p:nvPr>
        </p:nvSpPr>
        <p:spPr>
          <a:xfrm>
            <a:off x="3250541" y="2524480"/>
            <a:ext cx="5704575" cy="97726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b="0" dirty="0" smtClean="0">
                <a:solidFill>
                  <a:srgbClr val="85A299"/>
                </a:solidFill>
                <a:latin typeface="微软雅黑" panose="020B0503020204020204" pitchFamily="34" charset="-122"/>
                <a:ea typeface="微软雅黑" panose="020B0503020204020204" pitchFamily="34" charset="-122"/>
              </a:rPr>
              <a:t>心得体会</a:t>
            </a:r>
            <a:endParaRPr lang="zh-CN" altLang="en-US" sz="4800" b="0" dirty="0" smtClean="0">
              <a:solidFill>
                <a:srgbClr val="85A299"/>
              </a:solidFill>
              <a:latin typeface="微软雅黑" panose="020B0503020204020204" pitchFamily="34" charset="-122"/>
              <a:ea typeface="微软雅黑" panose="020B0503020204020204" pitchFamily="34" charset="-122"/>
            </a:endParaRPr>
          </a:p>
        </p:txBody>
      </p:sp>
      <p:sp>
        <p:nvSpPr>
          <p:cNvPr id="57" name="矩形 56"/>
          <p:cNvSpPr/>
          <p:nvPr/>
        </p:nvSpPr>
        <p:spPr>
          <a:xfrm>
            <a:off x="5812250" y="4484275"/>
            <a:ext cx="558800" cy="5080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5712460" y="1488440"/>
            <a:ext cx="758190" cy="791210"/>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1" name="文本框 18"/>
          <p:cNvSpPr txBox="1"/>
          <p:nvPr/>
        </p:nvSpPr>
        <p:spPr>
          <a:xfrm>
            <a:off x="5775960" y="1675130"/>
            <a:ext cx="61722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03</a:t>
            </a:r>
            <a:endPar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2913" y="1380067"/>
            <a:ext cx="10886173" cy="4388908"/>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5864993" y="5537968"/>
            <a:ext cx="462013" cy="462013"/>
          </a:xfrm>
          <a:prstGeom prst="ellipse">
            <a:avLst/>
          </a:prstGeom>
          <a:solidFill>
            <a:srgbClr val="85A29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燕尾形 5"/>
          <p:cNvSpPr/>
          <p:nvPr/>
        </p:nvSpPr>
        <p:spPr>
          <a:xfrm>
            <a:off x="6004560" y="5648659"/>
            <a:ext cx="182880" cy="240632"/>
          </a:xfrm>
          <a:prstGeom prst="chevron">
            <a:avLst>
              <a:gd name="adj" fmla="val 7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720271" y="2339754"/>
            <a:ext cx="3068129" cy="460375"/>
          </a:xfrm>
          <a:prstGeom prst="rect">
            <a:avLst/>
          </a:prstGeom>
          <a:noFill/>
        </p:spPr>
        <p:txBody>
          <a:bodyPr wrap="square" rtlCol="0">
            <a:spAutoFit/>
            <a:scene3d>
              <a:camera prst="orthographicFront"/>
              <a:lightRig rig="threePt" dir="t"/>
            </a:scene3d>
            <a:sp3d contourW="12700"/>
          </a:bodyPr>
          <a:lstStyle/>
          <a:p>
            <a:r>
              <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rPr>
              <a:t>吴少昂</a:t>
            </a:r>
            <a:endPar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1"/>
          <p:cNvSpPr txBox="1">
            <a:spLocks noChangeArrowheads="1"/>
          </p:cNvSpPr>
          <p:nvPr/>
        </p:nvSpPr>
        <p:spPr bwMode="auto">
          <a:xfrm>
            <a:off x="5864860" y="2916555"/>
            <a:ext cx="5308600" cy="193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a:solidFill>
                  <a:schemeClr val="bg1"/>
                </a:solidFill>
                <a:latin typeface="微软雅黑" panose="020B0503020204020204" pitchFamily="34" charset="-122"/>
                <a:cs typeface="+mn-ea"/>
                <a:sym typeface="+mn-lt"/>
              </a:rPr>
              <a:t>     时光飞逝，为期15天的项目培训就要结束了，我们的项目也完成了，在这个过程中，我有一些感想和体悟。在学校学习的知识是进行学科学习的基础，没有实践就不能讲知识运用到实际应用中、不能胜任实际工作中的任务。经过实践，我对知识有了新的了解，对知识的运用更加熟练，同时了解了哪些是真正工作时用到的东西，没有应用，就不能体现所学知识的用处，但是没有知识，又何谈应用，知识和应用互补，才能解决实际问题。这次项目培训架起了知识和应用之间的桥梁，对我有很大的启发，引领我走上了开发软件的道路。</a:t>
            </a:r>
            <a:endParaRPr lang="zh-CN" altLang="en-US" sz="1200">
              <a:solidFill>
                <a:schemeClr val="bg1"/>
              </a:solidFill>
              <a:latin typeface="微软雅黑" panose="020B0503020204020204" pitchFamily="34" charset="-122"/>
              <a:cs typeface="+mn-ea"/>
              <a:sym typeface="+mn-lt"/>
            </a:endParaRPr>
          </a:p>
        </p:txBody>
      </p:sp>
      <p:sp>
        <p:nvSpPr>
          <p:cNvPr id="7" name="椭圆 6"/>
          <p:cNvSpPr/>
          <p:nvPr/>
        </p:nvSpPr>
        <p:spPr>
          <a:xfrm>
            <a:off x="1645919" y="1926757"/>
            <a:ext cx="3137836" cy="3137836"/>
          </a:xfrm>
          <a:prstGeom prst="ellipse">
            <a:avLst/>
          </a:prstGeom>
          <a:blipFill>
            <a:blip r:embed="rId1"/>
            <a:stretch>
              <a:fillRect l="-10000" r="-15000"/>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683385" y="1963420"/>
            <a:ext cx="3063240" cy="306324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2913" y="1380067"/>
            <a:ext cx="10886173" cy="4388908"/>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5864993" y="5537968"/>
            <a:ext cx="462013" cy="462013"/>
          </a:xfrm>
          <a:prstGeom prst="ellipse">
            <a:avLst/>
          </a:prstGeom>
          <a:solidFill>
            <a:srgbClr val="85A29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燕尾形 5"/>
          <p:cNvSpPr/>
          <p:nvPr/>
        </p:nvSpPr>
        <p:spPr>
          <a:xfrm>
            <a:off x="6004560" y="5648659"/>
            <a:ext cx="182880" cy="240632"/>
          </a:xfrm>
          <a:prstGeom prst="chevron">
            <a:avLst>
              <a:gd name="adj" fmla="val 7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720271" y="2339754"/>
            <a:ext cx="3068129" cy="460375"/>
          </a:xfrm>
          <a:prstGeom prst="rect">
            <a:avLst/>
          </a:prstGeom>
          <a:noFill/>
        </p:spPr>
        <p:txBody>
          <a:bodyPr wrap="square" rtlCol="0">
            <a:spAutoFit/>
            <a:scene3d>
              <a:camera prst="orthographicFront"/>
              <a:lightRig rig="threePt" dir="t"/>
            </a:scene3d>
            <a:sp3d contourW="12700"/>
          </a:bodyPr>
          <a:lstStyle/>
          <a:p>
            <a:r>
              <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rPr>
              <a:t>牛作涛</a:t>
            </a:r>
            <a:endPar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1"/>
          <p:cNvSpPr txBox="1">
            <a:spLocks noChangeArrowheads="1"/>
          </p:cNvSpPr>
          <p:nvPr/>
        </p:nvSpPr>
        <p:spPr bwMode="auto">
          <a:xfrm>
            <a:off x="5864860" y="2916555"/>
            <a:ext cx="5308600" cy="24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a:solidFill>
                  <a:schemeClr val="bg1"/>
                </a:solidFill>
                <a:latin typeface="微软雅黑" panose="020B0503020204020204" pitchFamily="34" charset="-122"/>
                <a:cs typeface="+mn-ea"/>
                <a:sym typeface="+mn-lt"/>
              </a:rPr>
              <a:t>本次实习是很特别的一次实习，同学在线实习，老师在线讲解。前几天老师带我们安装并学习使用了多种软件，比如学习并实践了springboot整合mybatis，学习了VueJS 常用系统指令，使用MySQL，并让我们知道使用GitHub或者码云对程序员来说是很重要的一件事。后面几天在进行编程，大家每天在线讨论项目内容，然后分配各自的任务，在遇到困难时相互帮助，良好完成各自的任务，然后最后进行整合，将之前和老师讲解的知识得以进行实践。通过本次实习，我学到了很多新知识，也对一些软件得以有初步的掌握，老师让我们做的项目是按照公司要求来的，各种文档让我知道了做项目的严谨和复杂，也知道了这样的规范对做出一个合格的项目是多么有用，受益匪浅。</a:t>
            </a:r>
            <a:endParaRPr lang="zh-CN" altLang="en-US" sz="1200">
              <a:solidFill>
                <a:schemeClr val="bg1"/>
              </a:solidFill>
              <a:latin typeface="微软雅黑" panose="020B0503020204020204" pitchFamily="34" charset="-122"/>
              <a:cs typeface="+mn-ea"/>
              <a:sym typeface="+mn-lt"/>
            </a:endParaRPr>
          </a:p>
        </p:txBody>
      </p:sp>
      <p:sp>
        <p:nvSpPr>
          <p:cNvPr id="10" name="椭圆 9"/>
          <p:cNvSpPr/>
          <p:nvPr/>
        </p:nvSpPr>
        <p:spPr>
          <a:xfrm>
            <a:off x="1645919" y="1926757"/>
            <a:ext cx="3137836" cy="3137836"/>
          </a:xfrm>
          <a:prstGeom prst="ellipse">
            <a:avLst/>
          </a:prstGeom>
          <a:blipFill>
            <a:blip r:embed="rId1"/>
            <a:stretch>
              <a:fillRect l="-10000" r="-15000"/>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691640" y="1972310"/>
            <a:ext cx="3046095" cy="304609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2913" y="1380067"/>
            <a:ext cx="10886173" cy="4388908"/>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5864993" y="5537968"/>
            <a:ext cx="462013" cy="462013"/>
          </a:xfrm>
          <a:prstGeom prst="ellipse">
            <a:avLst/>
          </a:prstGeom>
          <a:solidFill>
            <a:srgbClr val="85A29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燕尾形 5"/>
          <p:cNvSpPr/>
          <p:nvPr/>
        </p:nvSpPr>
        <p:spPr>
          <a:xfrm>
            <a:off x="6004560" y="5648659"/>
            <a:ext cx="182880" cy="240632"/>
          </a:xfrm>
          <a:prstGeom prst="chevron">
            <a:avLst>
              <a:gd name="adj" fmla="val 7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椭圆 6"/>
          <p:cNvSpPr/>
          <p:nvPr/>
        </p:nvSpPr>
        <p:spPr>
          <a:xfrm>
            <a:off x="1645919" y="1926757"/>
            <a:ext cx="3137836" cy="3137836"/>
          </a:xfrm>
          <a:prstGeom prst="ellipse">
            <a:avLst/>
          </a:prstGeom>
          <a:blipFill>
            <a:blip r:embed="rId1"/>
            <a:stretch>
              <a:fillRect l="-10000" r="-15000"/>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5720271" y="2339754"/>
            <a:ext cx="3068129" cy="460375"/>
          </a:xfrm>
          <a:prstGeom prst="rect">
            <a:avLst/>
          </a:prstGeom>
          <a:noFill/>
        </p:spPr>
        <p:txBody>
          <a:bodyPr wrap="square" rtlCol="0">
            <a:spAutoFit/>
            <a:scene3d>
              <a:camera prst="orthographicFront"/>
              <a:lightRig rig="threePt" dir="t"/>
            </a:scene3d>
            <a:sp3d contourW="12700"/>
          </a:bodyPr>
          <a:lstStyle/>
          <a:p>
            <a:r>
              <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rPr>
              <a:t>何玉华</a:t>
            </a:r>
            <a:endPar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1"/>
          <p:cNvSpPr txBox="1">
            <a:spLocks noChangeArrowheads="1"/>
          </p:cNvSpPr>
          <p:nvPr/>
        </p:nvSpPr>
        <p:spPr bwMode="auto">
          <a:xfrm>
            <a:off x="5864860" y="2916555"/>
            <a:ext cx="530860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a:solidFill>
                  <a:schemeClr val="bg1"/>
                </a:solidFill>
                <a:latin typeface="微软雅黑" panose="020B0503020204020204" pitchFamily="34" charset="-122"/>
                <a:cs typeface="+mn-ea"/>
                <a:sym typeface="+mn-lt"/>
              </a:rPr>
              <a:t>在此次实训中，除了让我明白工作中需要能力，素质，知识之外，更重要的是学会了如何去完成一个任务。还有学会了在工作中与人的合作与交流，同乐同累，合作互助，这是团体的精神，也是必须学习的。经过之前的在校学习，对程序设计有了一定的认识与理解。在校期间，一直都是学习理论知识，没有机会去参与项目的开发。所以说实话，在实习之前，软件项目开发对我来说是比较抽象的，一个完整的项目要怎么分工以及完成该项目所要的步骤也不是很明确。而经过这次实习，让我明白了一个完整项目的开发，必须由团队来分工合作，并在每个阶段中进行必要的总结与论证。</a:t>
            </a:r>
            <a:endParaRPr lang="zh-CN" altLang="en-US" sz="1200">
              <a:solidFill>
                <a:schemeClr val="bg1"/>
              </a:solidFill>
              <a:latin typeface="微软雅黑" panose="020B0503020204020204" pitchFamily="34" charset="-122"/>
              <a:cs typeface="+mn-ea"/>
              <a:sym typeface="+mn-lt"/>
            </a:endParaRPr>
          </a:p>
        </p:txBody>
      </p:sp>
      <p:pic>
        <p:nvPicPr>
          <p:cNvPr id="2" name="图片 1"/>
          <p:cNvPicPr>
            <a:picLocks noChangeAspect="1"/>
          </p:cNvPicPr>
          <p:nvPr/>
        </p:nvPicPr>
        <p:blipFill>
          <a:blip r:embed="rId2"/>
          <a:stretch>
            <a:fillRect/>
          </a:stretch>
        </p:blipFill>
        <p:spPr>
          <a:xfrm>
            <a:off x="1699895" y="1979930"/>
            <a:ext cx="3030220" cy="303022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2913" y="1380067"/>
            <a:ext cx="10886173" cy="4388908"/>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a:xfrm>
            <a:off x="5864993" y="5537968"/>
            <a:ext cx="462013" cy="462013"/>
          </a:xfrm>
          <a:prstGeom prst="ellipse">
            <a:avLst/>
          </a:prstGeom>
          <a:solidFill>
            <a:srgbClr val="85A29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燕尾形 5"/>
          <p:cNvSpPr/>
          <p:nvPr/>
        </p:nvSpPr>
        <p:spPr>
          <a:xfrm>
            <a:off x="6004560" y="5648659"/>
            <a:ext cx="182880" cy="240632"/>
          </a:xfrm>
          <a:prstGeom prst="chevron">
            <a:avLst>
              <a:gd name="adj" fmla="val 7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椭圆 6"/>
          <p:cNvSpPr/>
          <p:nvPr/>
        </p:nvSpPr>
        <p:spPr>
          <a:xfrm>
            <a:off x="1645919" y="1936282"/>
            <a:ext cx="3137836" cy="3137836"/>
          </a:xfrm>
          <a:prstGeom prst="ellipse">
            <a:avLst/>
          </a:prstGeom>
          <a:blipFill>
            <a:blip r:embed="rId1"/>
            <a:stretch>
              <a:fillRect l="-10000" r="-15000"/>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5720271" y="2339754"/>
            <a:ext cx="3068129" cy="460375"/>
          </a:xfrm>
          <a:prstGeom prst="rect">
            <a:avLst/>
          </a:prstGeom>
          <a:noFill/>
        </p:spPr>
        <p:txBody>
          <a:bodyPr wrap="square" rtlCol="0">
            <a:spAutoFit/>
            <a:scene3d>
              <a:camera prst="orthographicFront"/>
              <a:lightRig rig="threePt" dir="t"/>
            </a:scene3d>
            <a:sp3d contourW="12700"/>
          </a:bodyPr>
          <a:lstStyle/>
          <a:p>
            <a:r>
              <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rPr>
              <a:t>谭富源</a:t>
            </a:r>
            <a:endParaRPr lang="zh-CN" altLang="en-US" sz="2400"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1"/>
          <p:cNvSpPr txBox="1">
            <a:spLocks noChangeArrowheads="1"/>
          </p:cNvSpPr>
          <p:nvPr/>
        </p:nvSpPr>
        <p:spPr bwMode="auto">
          <a:xfrm>
            <a:off x="5864860" y="2916555"/>
            <a:ext cx="530860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a:solidFill>
                  <a:schemeClr val="bg1"/>
                </a:solidFill>
                <a:latin typeface="微软雅黑" panose="020B0503020204020204" pitchFamily="34" charset="-122"/>
                <a:cs typeface="+mn-ea"/>
                <a:sym typeface="+mn-lt"/>
              </a:rPr>
              <a:t>这两周，我开始了自己的第一个正式项目，做一个停车管理系统。做的过程也是遇到了很多问题，例如一些之前自以为熟知的标签，在项目使用的时候竟发现显示的效果和自己想的完全不一样，所以还是印证了一句古话，孰能生巧，不过这也算是一种收获。在做项目的时候，用到了之前学到的几乎所有的知识，收获的新知识也让我对这个行业有进一步的认知。项目进行的同时，我切实地感觉到了自己这半个月以来的成长，但在面对成熟系统的一些功能时我仍旧无能为力，因此，在接下来的学习中，我会努力的加强学习态度，继续努力，争取尽早地掌握自己欠缺的技能。</a:t>
            </a:r>
            <a:endParaRPr lang="zh-CN" altLang="en-US" sz="1200">
              <a:solidFill>
                <a:schemeClr val="bg1"/>
              </a:solidFill>
              <a:latin typeface="微软雅黑" panose="020B0503020204020204" pitchFamily="34" charset="-122"/>
              <a:cs typeface="+mn-ea"/>
              <a:sym typeface="+mn-lt"/>
            </a:endParaRPr>
          </a:p>
        </p:txBody>
      </p:sp>
      <p:pic>
        <p:nvPicPr>
          <p:cNvPr id="2" name="图片 1"/>
          <p:cNvPicPr>
            <a:picLocks noChangeAspect="1"/>
          </p:cNvPicPr>
          <p:nvPr/>
        </p:nvPicPr>
        <p:blipFill>
          <a:blip r:embed="rId2"/>
          <a:stretch>
            <a:fillRect/>
          </a:stretch>
        </p:blipFill>
        <p:spPr>
          <a:xfrm>
            <a:off x="1694180" y="1984375"/>
            <a:ext cx="3041015" cy="304101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721453" y="3574254"/>
            <a:ext cx="6740179" cy="398780"/>
          </a:xfrm>
          <a:prstGeom prst="rect">
            <a:avLst/>
          </a:prstGeom>
          <a:noFill/>
        </p:spPr>
        <p:txBody>
          <a:bodyPr wrap="square" rtlCol="0">
            <a:spAutoFit/>
          </a:bodyPr>
          <a:lstStyle/>
          <a:p>
            <a:pPr algn="ctr"/>
            <a:r>
              <a:rPr lang="en-US" altLang="zh-CN" sz="2000" dirty="0" smtClean="0">
                <a:solidFill>
                  <a:srgbClr val="7E7F7A"/>
                </a:solidFill>
                <a:latin typeface="微软雅黑" panose="020B0503020204020204" pitchFamily="34" charset="-122"/>
                <a:ea typeface="微软雅黑" panose="020B0503020204020204" pitchFamily="34" charset="-122"/>
              </a:rPr>
              <a:t>Group Photo</a:t>
            </a:r>
            <a:endParaRPr lang="en-US" altLang="zh-CN" sz="2000" dirty="0" smtClean="0">
              <a:solidFill>
                <a:srgbClr val="7E7F7A"/>
              </a:solidFill>
              <a:latin typeface="微软雅黑" panose="020B0503020204020204" pitchFamily="34" charset="-122"/>
              <a:ea typeface="微软雅黑" panose="020B0503020204020204" pitchFamily="34" charset="-122"/>
            </a:endParaRPr>
          </a:p>
        </p:txBody>
      </p:sp>
      <p:sp>
        <p:nvSpPr>
          <p:cNvPr id="56" name="PA_文本框 2"/>
          <p:cNvSpPr txBox="1"/>
          <p:nvPr>
            <p:custDataLst>
              <p:tags r:id="rId1"/>
            </p:custDataLst>
          </p:nvPr>
        </p:nvSpPr>
        <p:spPr>
          <a:xfrm>
            <a:off x="3250541" y="2524480"/>
            <a:ext cx="5704575" cy="97726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b="0" dirty="0" smtClean="0">
                <a:solidFill>
                  <a:srgbClr val="85A299"/>
                </a:solidFill>
                <a:latin typeface="微软雅黑" panose="020B0503020204020204" pitchFamily="34" charset="-122"/>
                <a:ea typeface="微软雅黑" panose="020B0503020204020204" pitchFamily="34" charset="-122"/>
              </a:rPr>
              <a:t>小组照片</a:t>
            </a:r>
            <a:endParaRPr lang="zh-CN" altLang="en-US" sz="4800" b="0" dirty="0" smtClean="0">
              <a:solidFill>
                <a:srgbClr val="85A299"/>
              </a:solidFill>
              <a:latin typeface="微软雅黑" panose="020B0503020204020204" pitchFamily="34" charset="-122"/>
              <a:ea typeface="微软雅黑" panose="020B0503020204020204" pitchFamily="34" charset="-122"/>
            </a:endParaRPr>
          </a:p>
        </p:txBody>
      </p:sp>
      <p:sp>
        <p:nvSpPr>
          <p:cNvPr id="57" name="矩形 56"/>
          <p:cNvSpPr/>
          <p:nvPr/>
        </p:nvSpPr>
        <p:spPr>
          <a:xfrm>
            <a:off x="5812250" y="4484275"/>
            <a:ext cx="558800" cy="5080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5712460" y="1488440"/>
            <a:ext cx="758190" cy="791210"/>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1" name="文本框 18"/>
          <p:cNvSpPr txBox="1"/>
          <p:nvPr/>
        </p:nvSpPr>
        <p:spPr>
          <a:xfrm>
            <a:off x="5775960" y="1675130"/>
            <a:ext cx="61722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04</a:t>
            </a:r>
            <a:endPar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K5YQ7EIGXEE6%C$]W3`]4EC"/>
          <p:cNvPicPr>
            <a:picLocks noChangeAspect="1"/>
          </p:cNvPicPr>
          <p:nvPr/>
        </p:nvPicPr>
        <p:blipFill>
          <a:blip r:embed="rId1"/>
          <a:srcRect r="10608" b="17754"/>
          <a:stretch>
            <a:fillRect/>
          </a:stretch>
        </p:blipFill>
        <p:spPr>
          <a:xfrm>
            <a:off x="7411085" y="1379220"/>
            <a:ext cx="4302125" cy="2929890"/>
          </a:xfrm>
          <a:prstGeom prst="rect">
            <a:avLst/>
          </a:prstGeom>
        </p:spPr>
      </p:pic>
      <p:sp>
        <p:nvSpPr>
          <p:cNvPr id="6" name="矩形 5"/>
          <p:cNvSpPr/>
          <p:nvPr/>
        </p:nvSpPr>
        <p:spPr>
          <a:xfrm>
            <a:off x="8195945" y="3698240"/>
            <a:ext cx="2854325" cy="2133600"/>
          </a:xfrm>
          <a:prstGeom prst="rect">
            <a:avLst/>
          </a:prstGeom>
          <a:solidFill>
            <a:srgbClr val="85A29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pic>
        <p:nvPicPr>
          <p:cNvPr id="4" name="图片 3" descr="EMJ9O)U9}`2]F8Q0]WS9EX7"/>
          <p:cNvPicPr>
            <a:picLocks noChangeAspect="1"/>
          </p:cNvPicPr>
          <p:nvPr/>
        </p:nvPicPr>
        <p:blipFill>
          <a:blip r:embed="rId2"/>
          <a:srcRect l="3579" r="3743" b="14308"/>
          <a:stretch>
            <a:fillRect/>
          </a:stretch>
        </p:blipFill>
        <p:spPr>
          <a:xfrm>
            <a:off x="278765" y="1379220"/>
            <a:ext cx="4999355" cy="2957830"/>
          </a:xfrm>
          <a:prstGeom prst="rect">
            <a:avLst/>
          </a:prstGeom>
        </p:spPr>
      </p:pic>
      <p:sp>
        <p:nvSpPr>
          <p:cNvPr id="2" name="PA_文本框 2"/>
          <p:cNvSpPr txBox="1"/>
          <p:nvPr>
            <p:custDataLst>
              <p:tags r:id="rId3"/>
            </p:custDataLst>
          </p:nvPr>
        </p:nvSpPr>
        <p:spPr>
          <a:xfrm>
            <a:off x="4434243" y="697730"/>
            <a:ext cx="3323514"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3200" b="0" dirty="0">
                <a:solidFill>
                  <a:srgbClr val="85A299"/>
                </a:solidFill>
                <a:latin typeface="微软雅黑" panose="020B0503020204020204" pitchFamily="34" charset="-122"/>
                <a:ea typeface="微软雅黑" panose="020B0503020204020204" pitchFamily="34" charset="-122"/>
              </a:rPr>
              <a:t>小组照片</a:t>
            </a:r>
            <a:endParaRPr lang="zh-CN" altLang="en-US" sz="3200" b="0" dirty="0">
              <a:solidFill>
                <a:srgbClr val="85A299"/>
              </a:solidFill>
              <a:latin typeface="微软雅黑" panose="020B0503020204020204" pitchFamily="34" charset="-122"/>
              <a:ea typeface="微软雅黑" panose="020B0503020204020204" pitchFamily="34"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1204595" y="3698240"/>
            <a:ext cx="2807970" cy="2134235"/>
          </a:xfrm>
          <a:prstGeom prst="rect">
            <a:avLst/>
          </a:prstGeom>
          <a:solidFill>
            <a:srgbClr val="85A29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1"/>
          <p:cNvSpPr txBox="1">
            <a:spLocks noChangeArrowheads="1"/>
          </p:cNvSpPr>
          <p:nvPr/>
        </p:nvSpPr>
        <p:spPr bwMode="auto">
          <a:xfrm flipH="1">
            <a:off x="2023043" y="4310528"/>
            <a:ext cx="1171663"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600" b="1" dirty="0">
                <a:solidFill>
                  <a:schemeClr val="bg1"/>
                </a:solidFill>
                <a:latin typeface="微软雅黑" panose="020B0503020204020204" pitchFamily="34" charset="-122"/>
                <a:cs typeface="+mn-ea"/>
                <a:sym typeface="+mn-lt"/>
              </a:rPr>
              <a:t>腾讯会议</a:t>
            </a:r>
            <a:endParaRPr lang="zh-CN" altLang="en-US" sz="1600" b="1" dirty="0">
              <a:solidFill>
                <a:schemeClr val="bg1"/>
              </a:solidFill>
              <a:latin typeface="微软雅黑" panose="020B0503020204020204" pitchFamily="34" charset="-122"/>
              <a:cs typeface="+mn-ea"/>
              <a:sym typeface="+mn-lt"/>
            </a:endParaRPr>
          </a:p>
        </p:txBody>
      </p:sp>
      <p:sp>
        <p:nvSpPr>
          <p:cNvPr id="18" name="1"/>
          <p:cNvSpPr txBox="1">
            <a:spLocks noChangeArrowheads="1"/>
          </p:cNvSpPr>
          <p:nvPr/>
        </p:nvSpPr>
        <p:spPr bwMode="auto">
          <a:xfrm flipH="1">
            <a:off x="1375600" y="4625808"/>
            <a:ext cx="218714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200" dirty="0">
                <a:solidFill>
                  <a:schemeClr val="bg1"/>
                </a:solidFill>
                <a:latin typeface="微软雅黑" panose="020B0503020204020204" pitchFamily="34" charset="-122"/>
                <a:cs typeface="+mn-ea"/>
                <a:sym typeface="+mn-lt"/>
              </a:rPr>
              <a:t>当遇到比较复杂的问题时，大家会进入会议进行探讨。</a:t>
            </a:r>
            <a:endParaRPr lang="zh-CN" altLang="en-US" sz="1200" dirty="0">
              <a:solidFill>
                <a:schemeClr val="bg1"/>
              </a:solidFill>
              <a:latin typeface="微软雅黑" panose="020B0503020204020204" pitchFamily="34" charset="-122"/>
              <a:cs typeface="+mn-ea"/>
              <a:sym typeface="+mn-lt"/>
            </a:endParaRPr>
          </a:p>
        </p:txBody>
      </p:sp>
      <p:sp>
        <p:nvSpPr>
          <p:cNvPr id="25" name="1"/>
          <p:cNvSpPr txBox="1">
            <a:spLocks noChangeArrowheads="1"/>
          </p:cNvSpPr>
          <p:nvPr/>
        </p:nvSpPr>
        <p:spPr bwMode="auto">
          <a:xfrm flipH="1">
            <a:off x="9037459" y="4309893"/>
            <a:ext cx="1171663"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sz="1600" b="1" dirty="0">
                <a:solidFill>
                  <a:schemeClr val="bg1"/>
                </a:solidFill>
                <a:latin typeface="微软雅黑" panose="020B0503020204020204" pitchFamily="34" charset="-122"/>
                <a:cs typeface="+mn-ea"/>
                <a:sym typeface="+mn-lt"/>
              </a:rPr>
              <a:t>QQ</a:t>
            </a:r>
            <a:r>
              <a:rPr lang="zh-CN" altLang="en-US" sz="1600" b="1" dirty="0">
                <a:solidFill>
                  <a:schemeClr val="bg1"/>
                </a:solidFill>
                <a:latin typeface="微软雅黑" panose="020B0503020204020204" pitchFamily="34" charset="-122"/>
                <a:cs typeface="+mn-ea"/>
                <a:sym typeface="+mn-lt"/>
              </a:rPr>
              <a:t>群</a:t>
            </a:r>
            <a:endParaRPr lang="zh-CN" altLang="en-US" sz="1600" b="1" dirty="0">
              <a:solidFill>
                <a:schemeClr val="bg1"/>
              </a:solidFill>
              <a:latin typeface="微软雅黑" panose="020B0503020204020204" pitchFamily="34" charset="-122"/>
              <a:cs typeface="+mn-ea"/>
              <a:sym typeface="+mn-lt"/>
            </a:endParaRPr>
          </a:p>
        </p:txBody>
      </p:sp>
      <p:sp>
        <p:nvSpPr>
          <p:cNvPr id="26" name="1"/>
          <p:cNvSpPr txBox="1">
            <a:spLocks noChangeArrowheads="1"/>
          </p:cNvSpPr>
          <p:nvPr/>
        </p:nvSpPr>
        <p:spPr bwMode="auto">
          <a:xfrm flipH="1">
            <a:off x="8529716" y="4625808"/>
            <a:ext cx="218714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200" dirty="0">
                <a:solidFill>
                  <a:schemeClr val="bg1"/>
                </a:solidFill>
                <a:latin typeface="微软雅黑" panose="020B0503020204020204" pitchFamily="34" charset="-122"/>
                <a:cs typeface="+mn-ea"/>
                <a:sym typeface="+mn-lt"/>
              </a:rPr>
              <a:t>每日的任务大家会相互提醒，按时完成各自的任务。</a:t>
            </a:r>
            <a:endParaRPr lang="zh-CN" altLang="en-US" sz="1200" dirty="0">
              <a:solidFill>
                <a:schemeClr val="bg1"/>
              </a:solidFill>
              <a:latin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8762999" y="3005487"/>
            <a:ext cx="3429001" cy="3862138"/>
            <a:chOff x="8762999" y="3005487"/>
            <a:chExt cx="3429001" cy="3862138"/>
          </a:xfrm>
        </p:grpSpPr>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10800000">
              <a:off x="10038346" y="5027998"/>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PA_文本框 2"/>
          <p:cNvSpPr txBox="1"/>
          <p:nvPr>
            <p:custDataLst>
              <p:tags r:id="rId1"/>
            </p:custDataLst>
          </p:nvPr>
        </p:nvSpPr>
        <p:spPr>
          <a:xfrm>
            <a:off x="2342145" y="2643215"/>
            <a:ext cx="7501083" cy="10509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5200" b="0" dirty="0">
                <a:solidFill>
                  <a:srgbClr val="85A299"/>
                </a:solidFill>
                <a:latin typeface="微软雅黑" panose="020B0503020204020204" pitchFamily="34" charset="-122"/>
                <a:ea typeface="微软雅黑" panose="020B0503020204020204" pitchFamily="34" charset="-122"/>
              </a:rPr>
              <a:t>感谢观看</a:t>
            </a:r>
            <a:endParaRPr lang="zh-CN" altLang="en-US" sz="5200" b="0" dirty="0">
              <a:solidFill>
                <a:srgbClr val="85A299"/>
              </a:solidFill>
              <a:latin typeface="微软雅黑" panose="020B0503020204020204" pitchFamily="34" charset="-122"/>
              <a:ea typeface="微软雅黑" panose="020B0503020204020204" pitchFamily="34" charset="-122"/>
            </a:endParaRPr>
          </a:p>
        </p:txBody>
      </p:sp>
      <p:sp>
        <p:nvSpPr>
          <p:cNvPr id="53" name="iconfont-11253-5327384"/>
          <p:cNvSpPr>
            <a:spLocks noChangeAspect="1"/>
          </p:cNvSpPr>
          <p:nvPr/>
        </p:nvSpPr>
        <p:spPr bwMode="auto">
          <a:xfrm>
            <a:off x="5350024" y="1196619"/>
            <a:ext cx="1491951" cy="994532"/>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595959"/>
          </a:solidFill>
          <a:ln>
            <a:noFill/>
          </a:ln>
        </p:spPr>
      </p:sp>
      <p:sp>
        <p:nvSpPr>
          <p:cNvPr id="30" name="文本框 29"/>
          <p:cNvSpPr txBox="1"/>
          <p:nvPr/>
        </p:nvSpPr>
        <p:spPr>
          <a:xfrm>
            <a:off x="3087287" y="3969244"/>
            <a:ext cx="6017129" cy="429895"/>
          </a:xfrm>
          <a:prstGeom prst="rect">
            <a:avLst/>
          </a:prstGeom>
          <a:noFill/>
        </p:spPr>
        <p:txBody>
          <a:bodyPr wrap="square" rtlCol="0">
            <a:spAutoFit/>
          </a:bodyPr>
          <a:lstStyle/>
          <a:p>
            <a:pPr algn="ctr"/>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Thank you</a:t>
            </a:r>
            <a:endPar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6426682" y="4914330"/>
            <a:ext cx="339738" cy="339738"/>
            <a:chOff x="6335783" y="3698570"/>
            <a:chExt cx="339738" cy="339738"/>
          </a:xfrm>
        </p:grpSpPr>
        <p:sp>
          <p:nvSpPr>
            <p:cNvPr id="6" name="椭圆 5"/>
            <p:cNvSpPr/>
            <p:nvPr/>
          </p:nvSpPr>
          <p:spPr>
            <a:xfrm>
              <a:off x="6335783" y="3698570"/>
              <a:ext cx="339738" cy="33973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businessman_57134"/>
            <p:cNvSpPr>
              <a:spLocks noChangeAspect="1"/>
            </p:cNvSpPr>
            <p:nvPr/>
          </p:nvSpPr>
          <p:spPr bwMode="auto">
            <a:xfrm>
              <a:off x="6395636" y="3741388"/>
              <a:ext cx="220032" cy="240154"/>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grpSp>
      <p:grpSp>
        <p:nvGrpSpPr>
          <p:cNvPr id="11" name="组合 10"/>
          <p:cNvGrpSpPr/>
          <p:nvPr/>
        </p:nvGrpSpPr>
        <p:grpSpPr>
          <a:xfrm>
            <a:off x="4138832" y="4917022"/>
            <a:ext cx="339738" cy="339738"/>
            <a:chOff x="4354694" y="3701262"/>
            <a:chExt cx="339738" cy="339738"/>
          </a:xfrm>
        </p:grpSpPr>
        <p:sp>
          <p:nvSpPr>
            <p:cNvPr id="13" name="椭圆 12"/>
            <p:cNvSpPr/>
            <p:nvPr/>
          </p:nvSpPr>
          <p:spPr>
            <a:xfrm>
              <a:off x="4354694" y="3701262"/>
              <a:ext cx="339738" cy="339738"/>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student-with-graduation-cap_57073"/>
            <p:cNvSpPr>
              <a:spLocks noChangeAspect="1"/>
            </p:cNvSpPr>
            <p:nvPr/>
          </p:nvSpPr>
          <p:spPr bwMode="auto">
            <a:xfrm>
              <a:off x="4424477" y="3738438"/>
              <a:ext cx="201712" cy="240155"/>
            </a:xfrm>
            <a:custGeom>
              <a:avLst/>
              <a:gdLst>
                <a:gd name="connsiteX0" fmla="*/ 172784 w 510964"/>
                <a:gd name="connsiteY0" fmla="*/ 386345 h 608344"/>
                <a:gd name="connsiteX1" fmla="*/ 182733 w 510964"/>
                <a:gd name="connsiteY1" fmla="*/ 392738 h 608344"/>
                <a:gd name="connsiteX2" fmla="*/ 255039 w 510964"/>
                <a:gd name="connsiteY2" fmla="*/ 508213 h 608344"/>
                <a:gd name="connsiteX3" fmla="*/ 255531 w 510964"/>
                <a:gd name="connsiteY3" fmla="*/ 508115 h 608344"/>
                <a:gd name="connsiteX4" fmla="*/ 255925 w 510964"/>
                <a:gd name="connsiteY4" fmla="*/ 508213 h 608344"/>
                <a:gd name="connsiteX5" fmla="*/ 328231 w 510964"/>
                <a:gd name="connsiteY5" fmla="*/ 392738 h 608344"/>
                <a:gd name="connsiteX6" fmla="*/ 338278 w 510964"/>
                <a:gd name="connsiteY6" fmla="*/ 386345 h 608344"/>
                <a:gd name="connsiteX7" fmla="*/ 343795 w 510964"/>
                <a:gd name="connsiteY7" fmla="*/ 387820 h 608344"/>
                <a:gd name="connsiteX8" fmla="*/ 408023 w 510964"/>
                <a:gd name="connsiteY8" fmla="*/ 420771 h 608344"/>
                <a:gd name="connsiteX9" fmla="*/ 510964 w 510964"/>
                <a:gd name="connsiteY9" fmla="*/ 490213 h 608344"/>
                <a:gd name="connsiteX10" fmla="*/ 510964 w 510964"/>
                <a:gd name="connsiteY10" fmla="*/ 491984 h 608344"/>
                <a:gd name="connsiteX11" fmla="*/ 510964 w 510964"/>
                <a:gd name="connsiteY11" fmla="*/ 606672 h 608344"/>
                <a:gd name="connsiteX12" fmla="*/ 510964 w 510964"/>
                <a:gd name="connsiteY12" fmla="*/ 608344 h 608344"/>
                <a:gd name="connsiteX13" fmla="*/ 255925 w 510964"/>
                <a:gd name="connsiteY13" fmla="*/ 608344 h 608344"/>
                <a:gd name="connsiteX14" fmla="*/ 255531 w 510964"/>
                <a:gd name="connsiteY14" fmla="*/ 608344 h 608344"/>
                <a:gd name="connsiteX15" fmla="*/ 255039 w 510964"/>
                <a:gd name="connsiteY15" fmla="*/ 608344 h 608344"/>
                <a:gd name="connsiteX16" fmla="*/ 0 w 510964"/>
                <a:gd name="connsiteY16" fmla="*/ 608344 h 608344"/>
                <a:gd name="connsiteX17" fmla="*/ 0 w 510964"/>
                <a:gd name="connsiteY17" fmla="*/ 606672 h 608344"/>
                <a:gd name="connsiteX18" fmla="*/ 0 w 510964"/>
                <a:gd name="connsiteY18" fmla="*/ 491984 h 608344"/>
                <a:gd name="connsiteX19" fmla="*/ 0 w 510964"/>
                <a:gd name="connsiteY19" fmla="*/ 490213 h 608344"/>
                <a:gd name="connsiteX20" fmla="*/ 102941 w 510964"/>
                <a:gd name="connsiteY20" fmla="*/ 420771 h 608344"/>
                <a:gd name="connsiteX21" fmla="*/ 167169 w 510964"/>
                <a:gd name="connsiteY21" fmla="*/ 387820 h 608344"/>
                <a:gd name="connsiteX22" fmla="*/ 172784 w 510964"/>
                <a:gd name="connsiteY22" fmla="*/ 386345 h 608344"/>
                <a:gd name="connsiteX23" fmla="*/ 255517 w 510964"/>
                <a:gd name="connsiteY23" fmla="*/ 0 h 608344"/>
                <a:gd name="connsiteX24" fmla="*/ 267931 w 510964"/>
                <a:gd name="connsiteY24" fmla="*/ 3639 h 608344"/>
                <a:gd name="connsiteX25" fmla="*/ 438857 w 510964"/>
                <a:gd name="connsiteY25" fmla="*/ 87048 h 608344"/>
                <a:gd name="connsiteX26" fmla="*/ 446935 w 510964"/>
                <a:gd name="connsiteY26" fmla="*/ 96786 h 608344"/>
                <a:gd name="connsiteX27" fmla="*/ 441024 w 510964"/>
                <a:gd name="connsiteY27" fmla="*/ 105245 h 608344"/>
                <a:gd name="connsiteX28" fmla="*/ 430483 w 510964"/>
                <a:gd name="connsiteY28" fmla="*/ 110655 h 608344"/>
                <a:gd name="connsiteX29" fmla="*/ 430483 w 510964"/>
                <a:gd name="connsiteY29" fmla="*/ 165736 h 608344"/>
                <a:gd name="connsiteX30" fmla="*/ 436985 w 510964"/>
                <a:gd name="connsiteY30" fmla="*/ 176851 h 608344"/>
                <a:gd name="connsiteX31" fmla="*/ 431665 w 510964"/>
                <a:gd name="connsiteY31" fmla="*/ 186982 h 608344"/>
                <a:gd name="connsiteX32" fmla="*/ 439054 w 510964"/>
                <a:gd name="connsiteY32" fmla="*/ 227506 h 608344"/>
                <a:gd name="connsiteX33" fmla="*/ 408809 w 510964"/>
                <a:gd name="connsiteY33" fmla="*/ 227506 h 608344"/>
                <a:gd name="connsiteX34" fmla="*/ 416198 w 510964"/>
                <a:gd name="connsiteY34" fmla="*/ 186982 h 608344"/>
                <a:gd name="connsiteX35" fmla="*/ 410878 w 510964"/>
                <a:gd name="connsiteY35" fmla="*/ 176851 h 608344"/>
                <a:gd name="connsiteX36" fmla="*/ 417479 w 510964"/>
                <a:gd name="connsiteY36" fmla="*/ 165736 h 608344"/>
                <a:gd name="connsiteX37" fmla="*/ 417479 w 510964"/>
                <a:gd name="connsiteY37" fmla="*/ 116950 h 608344"/>
                <a:gd name="connsiteX38" fmla="*/ 376397 w 510964"/>
                <a:gd name="connsiteY38" fmla="*/ 136818 h 608344"/>
                <a:gd name="connsiteX39" fmla="*/ 375905 w 510964"/>
                <a:gd name="connsiteY39" fmla="*/ 157277 h 608344"/>
                <a:gd name="connsiteX40" fmla="*/ 369107 w 510964"/>
                <a:gd name="connsiteY40" fmla="*/ 201834 h 608344"/>
                <a:gd name="connsiteX41" fmla="*/ 379845 w 510964"/>
                <a:gd name="connsiteY41" fmla="*/ 226719 h 608344"/>
                <a:gd name="connsiteX42" fmla="*/ 379747 w 510964"/>
                <a:gd name="connsiteY42" fmla="*/ 227014 h 608344"/>
                <a:gd name="connsiteX43" fmla="*/ 379845 w 510964"/>
                <a:gd name="connsiteY43" fmla="*/ 228490 h 608344"/>
                <a:gd name="connsiteX44" fmla="*/ 351768 w 510964"/>
                <a:gd name="connsiteY44" fmla="*/ 279342 h 608344"/>
                <a:gd name="connsiteX45" fmla="*/ 291969 w 510964"/>
                <a:gd name="connsiteY45" fmla="*/ 351833 h 608344"/>
                <a:gd name="connsiteX46" fmla="*/ 255517 w 510964"/>
                <a:gd name="connsiteY46" fmla="*/ 360095 h 608344"/>
                <a:gd name="connsiteX47" fmla="*/ 219066 w 510964"/>
                <a:gd name="connsiteY47" fmla="*/ 351833 h 608344"/>
                <a:gd name="connsiteX48" fmla="*/ 159267 w 510964"/>
                <a:gd name="connsiteY48" fmla="*/ 279342 h 608344"/>
                <a:gd name="connsiteX49" fmla="*/ 131190 w 510964"/>
                <a:gd name="connsiteY49" fmla="*/ 228490 h 608344"/>
                <a:gd name="connsiteX50" fmla="*/ 131190 w 510964"/>
                <a:gd name="connsiteY50" fmla="*/ 227014 h 608344"/>
                <a:gd name="connsiteX51" fmla="*/ 131190 w 510964"/>
                <a:gd name="connsiteY51" fmla="*/ 226719 h 608344"/>
                <a:gd name="connsiteX52" fmla="*/ 141830 w 510964"/>
                <a:gd name="connsiteY52" fmla="*/ 201834 h 608344"/>
                <a:gd name="connsiteX53" fmla="*/ 135032 w 510964"/>
                <a:gd name="connsiteY53" fmla="*/ 157277 h 608344"/>
                <a:gd name="connsiteX54" fmla="*/ 134539 w 510964"/>
                <a:gd name="connsiteY54" fmla="*/ 136818 h 608344"/>
                <a:gd name="connsiteX55" fmla="*/ 70011 w 510964"/>
                <a:gd name="connsiteY55" fmla="*/ 105245 h 608344"/>
                <a:gd name="connsiteX56" fmla="*/ 64002 w 510964"/>
                <a:gd name="connsiteY56" fmla="*/ 96786 h 608344"/>
                <a:gd name="connsiteX57" fmla="*/ 72080 w 510964"/>
                <a:gd name="connsiteY57" fmla="*/ 87048 h 608344"/>
                <a:gd name="connsiteX58" fmla="*/ 243006 w 510964"/>
                <a:gd name="connsiteY58" fmla="*/ 3639 h 608344"/>
                <a:gd name="connsiteX59" fmla="*/ 255517 w 510964"/>
                <a:gd name="connsiteY59" fmla="*/ 0 h 60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0964" h="608344">
                  <a:moveTo>
                    <a:pt x="172784" y="386345"/>
                  </a:moveTo>
                  <a:cubicBezTo>
                    <a:pt x="177217" y="386345"/>
                    <a:pt x="180960" y="389001"/>
                    <a:pt x="182733" y="392738"/>
                  </a:cubicBezTo>
                  <a:cubicBezTo>
                    <a:pt x="200169" y="421853"/>
                    <a:pt x="232480" y="506640"/>
                    <a:pt x="255039" y="508213"/>
                  </a:cubicBezTo>
                  <a:cubicBezTo>
                    <a:pt x="255236" y="508213"/>
                    <a:pt x="255334" y="508115"/>
                    <a:pt x="255531" y="508115"/>
                  </a:cubicBezTo>
                  <a:cubicBezTo>
                    <a:pt x="255630" y="508115"/>
                    <a:pt x="255827" y="508213"/>
                    <a:pt x="255925" y="508213"/>
                  </a:cubicBezTo>
                  <a:cubicBezTo>
                    <a:pt x="278484" y="506640"/>
                    <a:pt x="310795" y="421853"/>
                    <a:pt x="328231" y="392738"/>
                  </a:cubicBezTo>
                  <a:cubicBezTo>
                    <a:pt x="330004" y="389001"/>
                    <a:pt x="333846" y="386345"/>
                    <a:pt x="338278" y="386345"/>
                  </a:cubicBezTo>
                  <a:cubicBezTo>
                    <a:pt x="340249" y="386345"/>
                    <a:pt x="342120" y="386935"/>
                    <a:pt x="343795" y="387820"/>
                  </a:cubicBezTo>
                  <a:cubicBezTo>
                    <a:pt x="350099" y="391263"/>
                    <a:pt x="386942" y="413197"/>
                    <a:pt x="408023" y="420771"/>
                  </a:cubicBezTo>
                  <a:cubicBezTo>
                    <a:pt x="479047" y="446345"/>
                    <a:pt x="510964" y="472410"/>
                    <a:pt x="510964" y="490213"/>
                  </a:cubicBezTo>
                  <a:lnTo>
                    <a:pt x="510964" y="491984"/>
                  </a:lnTo>
                  <a:lnTo>
                    <a:pt x="510964" y="606672"/>
                  </a:lnTo>
                  <a:lnTo>
                    <a:pt x="510964" y="608344"/>
                  </a:lnTo>
                  <a:lnTo>
                    <a:pt x="255925" y="608344"/>
                  </a:lnTo>
                  <a:lnTo>
                    <a:pt x="255531" y="608344"/>
                  </a:lnTo>
                  <a:lnTo>
                    <a:pt x="255039" y="608344"/>
                  </a:lnTo>
                  <a:lnTo>
                    <a:pt x="0" y="608344"/>
                  </a:lnTo>
                  <a:lnTo>
                    <a:pt x="0" y="606672"/>
                  </a:lnTo>
                  <a:lnTo>
                    <a:pt x="0" y="491984"/>
                  </a:lnTo>
                  <a:lnTo>
                    <a:pt x="0" y="490213"/>
                  </a:lnTo>
                  <a:cubicBezTo>
                    <a:pt x="0" y="472410"/>
                    <a:pt x="31917" y="446345"/>
                    <a:pt x="102941" y="420771"/>
                  </a:cubicBezTo>
                  <a:cubicBezTo>
                    <a:pt x="124121" y="413197"/>
                    <a:pt x="160865" y="391263"/>
                    <a:pt x="167169" y="387820"/>
                  </a:cubicBezTo>
                  <a:cubicBezTo>
                    <a:pt x="168844" y="386935"/>
                    <a:pt x="170715" y="386345"/>
                    <a:pt x="172784" y="386345"/>
                  </a:cubicBezTo>
                  <a:close/>
                  <a:moveTo>
                    <a:pt x="255517" y="0"/>
                  </a:moveTo>
                  <a:cubicBezTo>
                    <a:pt x="258966" y="295"/>
                    <a:pt x="263005" y="1279"/>
                    <a:pt x="267931" y="3639"/>
                  </a:cubicBezTo>
                  <a:cubicBezTo>
                    <a:pt x="279260" y="9049"/>
                    <a:pt x="393933" y="65016"/>
                    <a:pt x="438857" y="87048"/>
                  </a:cubicBezTo>
                  <a:cubicBezTo>
                    <a:pt x="445162" y="90098"/>
                    <a:pt x="447526" y="93540"/>
                    <a:pt x="446935" y="96786"/>
                  </a:cubicBezTo>
                  <a:cubicBezTo>
                    <a:pt x="447427" y="99933"/>
                    <a:pt x="445162" y="102884"/>
                    <a:pt x="441024" y="105245"/>
                  </a:cubicBezTo>
                  <a:cubicBezTo>
                    <a:pt x="439448" y="106130"/>
                    <a:pt x="435605" y="108097"/>
                    <a:pt x="430483" y="110655"/>
                  </a:cubicBezTo>
                  <a:lnTo>
                    <a:pt x="430483" y="165736"/>
                  </a:lnTo>
                  <a:cubicBezTo>
                    <a:pt x="434325" y="167998"/>
                    <a:pt x="436985" y="172031"/>
                    <a:pt x="436985" y="176851"/>
                  </a:cubicBezTo>
                  <a:cubicBezTo>
                    <a:pt x="436985" y="181080"/>
                    <a:pt x="434817" y="184621"/>
                    <a:pt x="431665" y="186982"/>
                  </a:cubicBezTo>
                  <a:cubicBezTo>
                    <a:pt x="431665" y="186982"/>
                    <a:pt x="437576" y="220129"/>
                    <a:pt x="439054" y="227506"/>
                  </a:cubicBezTo>
                  <a:cubicBezTo>
                    <a:pt x="440630" y="234883"/>
                    <a:pt x="407036" y="236654"/>
                    <a:pt x="408809" y="227506"/>
                  </a:cubicBezTo>
                  <a:cubicBezTo>
                    <a:pt x="410582" y="218260"/>
                    <a:pt x="416198" y="186982"/>
                    <a:pt x="416198" y="186982"/>
                  </a:cubicBezTo>
                  <a:cubicBezTo>
                    <a:pt x="413045" y="184621"/>
                    <a:pt x="410878" y="181080"/>
                    <a:pt x="410878" y="176851"/>
                  </a:cubicBezTo>
                  <a:cubicBezTo>
                    <a:pt x="410878" y="172031"/>
                    <a:pt x="413636" y="167998"/>
                    <a:pt x="417479" y="165736"/>
                  </a:cubicBezTo>
                  <a:lnTo>
                    <a:pt x="417479" y="116950"/>
                  </a:lnTo>
                  <a:cubicBezTo>
                    <a:pt x="403588" y="123737"/>
                    <a:pt x="386938" y="131802"/>
                    <a:pt x="376397" y="136818"/>
                  </a:cubicBezTo>
                  <a:cubicBezTo>
                    <a:pt x="376299" y="144294"/>
                    <a:pt x="376200" y="157080"/>
                    <a:pt x="375905" y="157277"/>
                  </a:cubicBezTo>
                  <a:cubicBezTo>
                    <a:pt x="373836" y="175670"/>
                    <a:pt x="370191" y="196031"/>
                    <a:pt x="369107" y="201834"/>
                  </a:cubicBezTo>
                  <a:cubicBezTo>
                    <a:pt x="370880" y="202719"/>
                    <a:pt x="379845" y="208621"/>
                    <a:pt x="379845" y="226719"/>
                  </a:cubicBezTo>
                  <a:cubicBezTo>
                    <a:pt x="379845" y="226818"/>
                    <a:pt x="379747" y="226916"/>
                    <a:pt x="379747" y="227014"/>
                  </a:cubicBezTo>
                  <a:cubicBezTo>
                    <a:pt x="379845" y="227506"/>
                    <a:pt x="379845" y="227998"/>
                    <a:pt x="379845" y="228490"/>
                  </a:cubicBezTo>
                  <a:cubicBezTo>
                    <a:pt x="376003" y="278948"/>
                    <a:pt x="355906" y="257211"/>
                    <a:pt x="351768" y="279342"/>
                  </a:cubicBezTo>
                  <a:cubicBezTo>
                    <a:pt x="344872" y="316030"/>
                    <a:pt x="312263" y="342587"/>
                    <a:pt x="291969" y="351833"/>
                  </a:cubicBezTo>
                  <a:cubicBezTo>
                    <a:pt x="280245" y="357144"/>
                    <a:pt x="268128" y="359800"/>
                    <a:pt x="255517" y="360095"/>
                  </a:cubicBezTo>
                  <a:cubicBezTo>
                    <a:pt x="242809" y="359800"/>
                    <a:pt x="230790" y="357144"/>
                    <a:pt x="219066" y="351833"/>
                  </a:cubicBezTo>
                  <a:cubicBezTo>
                    <a:pt x="198772" y="342587"/>
                    <a:pt x="166163" y="316030"/>
                    <a:pt x="159267" y="279342"/>
                  </a:cubicBezTo>
                  <a:cubicBezTo>
                    <a:pt x="155129" y="257211"/>
                    <a:pt x="135032" y="278948"/>
                    <a:pt x="131190" y="228490"/>
                  </a:cubicBezTo>
                  <a:cubicBezTo>
                    <a:pt x="131190" y="227998"/>
                    <a:pt x="131190" y="227506"/>
                    <a:pt x="131190" y="227014"/>
                  </a:cubicBezTo>
                  <a:cubicBezTo>
                    <a:pt x="131190" y="226916"/>
                    <a:pt x="131190" y="226818"/>
                    <a:pt x="131190" y="226719"/>
                  </a:cubicBezTo>
                  <a:cubicBezTo>
                    <a:pt x="131190" y="208621"/>
                    <a:pt x="140056" y="202719"/>
                    <a:pt x="141830" y="201834"/>
                  </a:cubicBezTo>
                  <a:cubicBezTo>
                    <a:pt x="140844" y="196031"/>
                    <a:pt x="137199" y="175670"/>
                    <a:pt x="135032" y="157277"/>
                  </a:cubicBezTo>
                  <a:cubicBezTo>
                    <a:pt x="134835" y="157080"/>
                    <a:pt x="134638" y="144294"/>
                    <a:pt x="134539" y="136818"/>
                  </a:cubicBezTo>
                  <a:cubicBezTo>
                    <a:pt x="115427" y="127671"/>
                    <a:pt x="75824" y="108589"/>
                    <a:pt x="70011" y="105245"/>
                  </a:cubicBezTo>
                  <a:cubicBezTo>
                    <a:pt x="65775" y="102884"/>
                    <a:pt x="63608" y="99933"/>
                    <a:pt x="64002" y="96786"/>
                  </a:cubicBezTo>
                  <a:cubicBezTo>
                    <a:pt x="63509" y="93540"/>
                    <a:pt x="65775" y="90098"/>
                    <a:pt x="72080" y="87048"/>
                  </a:cubicBezTo>
                  <a:cubicBezTo>
                    <a:pt x="117102" y="65016"/>
                    <a:pt x="231677" y="9049"/>
                    <a:pt x="243006" y="3639"/>
                  </a:cubicBezTo>
                  <a:cubicBezTo>
                    <a:pt x="247932" y="1279"/>
                    <a:pt x="252069" y="295"/>
                    <a:pt x="255517" y="0"/>
                  </a:cubicBezTo>
                  <a:close/>
                </a:path>
              </a:pathLst>
            </a:custGeom>
            <a:solidFill>
              <a:schemeClr val="bg1"/>
            </a:solidFill>
            <a:ln>
              <a:noFill/>
            </a:ln>
          </p:spPr>
        </p:sp>
      </p:grpSp>
      <p:sp>
        <p:nvSpPr>
          <p:cNvPr id="22" name="矩形 21"/>
          <p:cNvSpPr/>
          <p:nvPr/>
        </p:nvSpPr>
        <p:spPr>
          <a:xfrm>
            <a:off x="4482118" y="4919053"/>
            <a:ext cx="1403985" cy="1322070"/>
          </a:xfrm>
          <a:prstGeom prst="rect">
            <a:avLst/>
          </a:prstGeom>
        </p:spPr>
        <p:txBody>
          <a:bodyPr wrap="none">
            <a:spAutoFit/>
          </a:bodyPr>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学生</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：吴少昂</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牛作涛</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何玉华</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孔   远</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谭富源</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637020" y="4919345"/>
            <a:ext cx="2026285" cy="337185"/>
          </a:xfrm>
          <a:prstGeom prst="rect">
            <a:avLst/>
          </a:prstGeom>
        </p:spPr>
        <p:txBody>
          <a:bodyPr wrap="square">
            <a:spAutoFit/>
          </a:bodyPr>
          <a:p>
            <a:pPr algn="ct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指导老师</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：张磊</a:t>
            </a:r>
            <a:endPar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721453" y="3574254"/>
            <a:ext cx="6740179" cy="398780"/>
          </a:xfrm>
          <a:prstGeom prst="rect">
            <a:avLst/>
          </a:prstGeom>
          <a:noFill/>
        </p:spPr>
        <p:txBody>
          <a:bodyPr wrap="square" rtlCol="0">
            <a:spAutoFit/>
          </a:bodyPr>
          <a:lstStyle/>
          <a:p>
            <a:pPr algn="ctr"/>
            <a:r>
              <a:rPr lang="en-US" altLang="zh-CN" sz="2000" dirty="0" smtClean="0">
                <a:solidFill>
                  <a:srgbClr val="7E7F7A"/>
                </a:solidFill>
                <a:latin typeface="微软雅黑" panose="020B0503020204020204" pitchFamily="34" charset="-122"/>
                <a:ea typeface="微软雅黑" panose="020B0503020204020204" pitchFamily="34" charset="-122"/>
              </a:rPr>
              <a:t>Team members and division of labor</a:t>
            </a:r>
            <a:endParaRPr lang="en-US" altLang="zh-CN" sz="2000" dirty="0" smtClean="0">
              <a:solidFill>
                <a:srgbClr val="7E7F7A"/>
              </a:solidFill>
              <a:latin typeface="微软雅黑" panose="020B0503020204020204" pitchFamily="34" charset="-122"/>
              <a:ea typeface="微软雅黑" panose="020B0503020204020204" pitchFamily="34" charset="-122"/>
            </a:endParaRPr>
          </a:p>
        </p:txBody>
      </p:sp>
      <p:sp>
        <p:nvSpPr>
          <p:cNvPr id="56" name="PA_文本框 2"/>
          <p:cNvSpPr txBox="1"/>
          <p:nvPr>
            <p:custDataLst>
              <p:tags r:id="rId1"/>
            </p:custDataLst>
          </p:nvPr>
        </p:nvSpPr>
        <p:spPr>
          <a:xfrm>
            <a:off x="3250541" y="2524480"/>
            <a:ext cx="5704575" cy="97726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b="0" dirty="0" smtClean="0">
                <a:solidFill>
                  <a:srgbClr val="85A299"/>
                </a:solidFill>
                <a:latin typeface="微软雅黑" panose="020B0503020204020204" pitchFamily="34" charset="-122"/>
                <a:ea typeface="微软雅黑" panose="020B0503020204020204" pitchFamily="34" charset="-122"/>
              </a:rPr>
              <a:t>小组成员及分工</a:t>
            </a:r>
            <a:endParaRPr lang="zh-CN" altLang="en-US" sz="4800" b="0" dirty="0" smtClean="0">
              <a:solidFill>
                <a:srgbClr val="85A299"/>
              </a:solidFill>
              <a:latin typeface="微软雅黑" panose="020B0503020204020204" pitchFamily="34" charset="-122"/>
              <a:ea typeface="微软雅黑" panose="020B0503020204020204" pitchFamily="34" charset="-122"/>
            </a:endParaRPr>
          </a:p>
        </p:txBody>
      </p:sp>
      <p:sp>
        <p:nvSpPr>
          <p:cNvPr id="57" name="矩形 56"/>
          <p:cNvSpPr/>
          <p:nvPr/>
        </p:nvSpPr>
        <p:spPr>
          <a:xfrm>
            <a:off x="5812250" y="4495070"/>
            <a:ext cx="558800" cy="5080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5712460" y="1488440"/>
            <a:ext cx="758190" cy="791210"/>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1" name="文本框 18"/>
          <p:cNvSpPr txBox="1"/>
          <p:nvPr/>
        </p:nvSpPr>
        <p:spPr>
          <a:xfrm>
            <a:off x="5775960" y="1675130"/>
            <a:ext cx="61722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01</a:t>
            </a:r>
            <a:endPar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4434243" y="697730"/>
            <a:ext cx="3323514"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3200" b="0" dirty="0">
                <a:solidFill>
                  <a:srgbClr val="85A299"/>
                </a:solidFill>
                <a:latin typeface="微软雅黑" panose="020B0503020204020204" pitchFamily="34" charset="-122"/>
                <a:sym typeface="+mn-ea"/>
              </a:rPr>
              <a:t>小组成员及分工</a:t>
            </a:r>
            <a:endParaRPr lang="en-US" altLang="zh-CN" sz="3200" b="0" dirty="0" smtClean="0">
              <a:solidFill>
                <a:srgbClr val="85A299"/>
              </a:solidFill>
              <a:latin typeface="微软雅黑" panose="020B0503020204020204" pitchFamily="34" charset="-122"/>
              <a:ea typeface="微软雅黑" panose="020B0503020204020204" pitchFamily="34"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625642" y="2013106"/>
            <a:ext cx="4292867" cy="3927108"/>
          </a:xfrm>
          <a:prstGeom prst="rect">
            <a:avLst/>
          </a:prstGeom>
          <a:blipFill dpi="0" rotWithShape="1">
            <a:blip r:embed="rId2"/>
            <a:srcRect/>
            <a:stretch>
              <a:fillRect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5032407" y="2013106"/>
            <a:ext cx="6498657" cy="3927108"/>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椭圆 5"/>
          <p:cNvSpPr/>
          <p:nvPr/>
        </p:nvSpPr>
        <p:spPr>
          <a:xfrm>
            <a:off x="5411772" y="3073962"/>
            <a:ext cx="709834" cy="7098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1"/>
          <p:cNvSpPr txBox="1">
            <a:spLocks noChangeArrowheads="1"/>
          </p:cNvSpPr>
          <p:nvPr/>
        </p:nvSpPr>
        <p:spPr bwMode="auto">
          <a:xfrm>
            <a:off x="6657975" y="2938145"/>
            <a:ext cx="4777105" cy="24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dirty="0">
                <a:solidFill>
                  <a:schemeClr val="bg1"/>
                </a:solidFill>
                <a:latin typeface="微软雅黑" panose="020B0503020204020204" pitchFamily="34" charset="-122"/>
                <a:cs typeface="+mn-ea"/>
                <a:sym typeface="+mn-lt"/>
              </a:rPr>
              <a:t>吴少昂（评审负责人）</a:t>
            </a:r>
            <a:endParaRPr lang="zh-CN" altLang="en-US" dirty="0">
              <a:solidFill>
                <a:schemeClr val="bg1"/>
              </a:solidFill>
              <a:latin typeface="微软雅黑" panose="020B0503020204020204" pitchFamily="34" charset="-122"/>
              <a:cs typeface="+mn-ea"/>
              <a:sym typeface="+mn-lt"/>
            </a:endParaRPr>
          </a:p>
          <a:p>
            <a:pPr>
              <a:lnSpc>
                <a:spcPct val="150000"/>
              </a:lnSpc>
            </a:pPr>
            <a:r>
              <a:rPr lang="zh-CN" altLang="en-US" dirty="0">
                <a:solidFill>
                  <a:schemeClr val="bg1"/>
                </a:solidFill>
                <a:latin typeface="微软雅黑" panose="020B0503020204020204" pitchFamily="34" charset="-122"/>
                <a:cs typeface="+mn-ea"/>
                <a:sym typeface="+mn-lt"/>
              </a:rPr>
              <a:t>●确定分工</a:t>
            </a:r>
            <a:endParaRPr lang="zh-CN" altLang="en-US" dirty="0">
              <a:solidFill>
                <a:schemeClr val="bg1"/>
              </a:solidFill>
              <a:latin typeface="微软雅黑" panose="020B0503020204020204" pitchFamily="34" charset="-122"/>
              <a:cs typeface="+mn-ea"/>
              <a:sym typeface="+mn-lt"/>
            </a:endParaRPr>
          </a:p>
          <a:p>
            <a:pPr>
              <a:lnSpc>
                <a:spcPct val="150000"/>
              </a:lnSpc>
            </a:pPr>
            <a:r>
              <a:rPr lang="zh-CN" altLang="en-US" dirty="0">
                <a:solidFill>
                  <a:schemeClr val="bg1"/>
                </a:solidFill>
                <a:latin typeface="微软雅黑" panose="020B0503020204020204" pitchFamily="34" charset="-122"/>
                <a:cs typeface="+mn-ea"/>
                <a:sym typeface="+mn-lt"/>
              </a:rPr>
              <a:t>●负责需求分析、概要设计文档</a:t>
            </a:r>
            <a:endParaRPr lang="zh-CN" altLang="en-US" dirty="0">
              <a:solidFill>
                <a:schemeClr val="bg1"/>
              </a:solidFill>
              <a:latin typeface="微软雅黑" panose="020B0503020204020204" pitchFamily="34" charset="-122"/>
              <a:cs typeface="+mn-ea"/>
              <a:sym typeface="+mn-lt"/>
            </a:endParaRPr>
          </a:p>
          <a:p>
            <a:pPr>
              <a:lnSpc>
                <a:spcPct val="150000"/>
              </a:lnSpc>
            </a:pPr>
            <a:r>
              <a:rPr lang="zh-CN" altLang="en-US" dirty="0">
                <a:solidFill>
                  <a:schemeClr val="bg1"/>
                </a:solidFill>
                <a:latin typeface="微软雅黑" panose="020B0503020204020204" pitchFamily="34" charset="-122"/>
                <a:cs typeface="+mn-ea"/>
                <a:sym typeface="+mn-lt"/>
              </a:rPr>
              <a:t>●编写</a:t>
            </a:r>
            <a:r>
              <a:rPr lang="en-US" altLang="zh-CN" dirty="0">
                <a:solidFill>
                  <a:schemeClr val="bg1"/>
                </a:solidFill>
                <a:latin typeface="微软雅黑" panose="020B0503020204020204" pitchFamily="34" charset="-122"/>
                <a:cs typeface="+mn-ea"/>
                <a:sym typeface="+mn-lt"/>
              </a:rPr>
              <a:t>IC</a:t>
            </a:r>
            <a:r>
              <a:rPr lang="zh-CN" altLang="en-US" dirty="0">
                <a:solidFill>
                  <a:schemeClr val="bg1"/>
                </a:solidFill>
                <a:latin typeface="微软雅黑" panose="020B0503020204020204" pitchFamily="34" charset="-122"/>
                <a:cs typeface="+mn-ea"/>
                <a:sym typeface="+mn-lt"/>
              </a:rPr>
              <a:t>卡管理模块</a:t>
            </a:r>
            <a:endParaRPr lang="zh-CN" altLang="en-US" dirty="0">
              <a:solidFill>
                <a:schemeClr val="bg1"/>
              </a:solidFill>
              <a:latin typeface="微软雅黑" panose="020B0503020204020204" pitchFamily="34" charset="-122"/>
              <a:cs typeface="+mn-ea"/>
              <a:sym typeface="+mn-lt"/>
            </a:endParaRPr>
          </a:p>
          <a:p>
            <a:pPr>
              <a:lnSpc>
                <a:spcPct val="150000"/>
              </a:lnSpc>
            </a:pPr>
            <a:r>
              <a:rPr lang="zh-CN" altLang="en-US" dirty="0">
                <a:solidFill>
                  <a:schemeClr val="bg1"/>
                </a:solidFill>
                <a:latin typeface="微软雅黑" panose="020B0503020204020204" pitchFamily="34" charset="-122"/>
                <a:cs typeface="+mn-ea"/>
                <a:sym typeface="+mn-lt"/>
              </a:rPr>
              <a:t>●日报的整理和上传</a:t>
            </a:r>
            <a:endParaRPr lang="zh-CN" altLang="en-US" dirty="0">
              <a:solidFill>
                <a:schemeClr val="bg1"/>
              </a:solidFill>
              <a:latin typeface="微软雅黑" panose="020B0503020204020204" pitchFamily="34" charset="-122"/>
              <a:cs typeface="+mn-ea"/>
              <a:sym typeface="+mn-lt"/>
            </a:endParaRPr>
          </a:p>
          <a:p>
            <a:pPr>
              <a:lnSpc>
                <a:spcPct val="150000"/>
              </a:lnSpc>
            </a:pPr>
            <a:r>
              <a:rPr lang="zh-CN" altLang="en-US" dirty="0">
                <a:solidFill>
                  <a:schemeClr val="bg1"/>
                </a:solidFill>
                <a:latin typeface="微软雅黑" panose="020B0503020204020204" pitchFamily="34" charset="-122"/>
                <a:cs typeface="+mn-ea"/>
                <a:sym typeface="+mn-lt"/>
              </a:rPr>
              <a:t>●各模块的整合</a:t>
            </a:r>
            <a:endParaRPr lang="zh-CN" altLang="en-US" dirty="0">
              <a:solidFill>
                <a:schemeClr val="bg1"/>
              </a:solidFill>
              <a:latin typeface="微软雅黑" panose="020B0503020204020204" pitchFamily="34" charset="-122"/>
              <a:cs typeface="+mn-ea"/>
              <a:sym typeface="+mn-lt"/>
            </a:endParaRPr>
          </a:p>
        </p:txBody>
      </p:sp>
      <p:sp>
        <p:nvSpPr>
          <p:cNvPr id="15" name="placeholder_286118"/>
          <p:cNvSpPr>
            <a:spLocks noChangeAspect="1"/>
          </p:cNvSpPr>
          <p:nvPr/>
        </p:nvSpPr>
        <p:spPr bwMode="auto">
          <a:xfrm>
            <a:off x="5570012" y="3174790"/>
            <a:ext cx="385183" cy="451878"/>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85A299"/>
          </a:solidFill>
          <a:ln>
            <a:noFill/>
          </a:ln>
        </p:spPr>
      </p:sp>
      <p:sp>
        <p:nvSpPr>
          <p:cNvPr id="27" name="文本框 26"/>
          <p:cNvSpPr txBox="1"/>
          <p:nvPr/>
        </p:nvSpPr>
        <p:spPr>
          <a:xfrm>
            <a:off x="5321935" y="4054475"/>
            <a:ext cx="882015" cy="337185"/>
          </a:xfrm>
          <a:prstGeom prst="rect">
            <a:avLst/>
          </a:prstGeom>
          <a:solidFill>
            <a:schemeClr val="bg1"/>
          </a:solidFill>
        </p:spPr>
        <p:txBody>
          <a:bodyPr wrap="square" rtlCol="0">
            <a:spAutoFit/>
          </a:bodyPr>
          <a:p>
            <a:pPr algn="ctr"/>
            <a:r>
              <a:rPr lang="zh-CN" altLang="en-US" sz="1600" b="1" dirty="0" smtClean="0">
                <a:ln>
                  <a:noFill/>
                </a:ln>
                <a:solidFill>
                  <a:srgbClr val="85A299"/>
                </a:solidFill>
                <a:effectLst/>
                <a:uLnTx/>
                <a:uFillTx/>
                <a:latin typeface="微软雅黑" panose="020B0503020204020204" pitchFamily="34" charset="-122"/>
                <a:ea typeface="微软雅黑" panose="020B0503020204020204" pitchFamily="34" charset="-122"/>
                <a:sym typeface="+mn-ea"/>
              </a:rPr>
              <a:t>组长</a:t>
            </a:r>
            <a:endParaRPr lang="zh-CN" altLang="en-US" sz="1600" b="1" dirty="0" smtClean="0">
              <a:ln>
                <a:noFill/>
              </a:ln>
              <a:solidFill>
                <a:srgbClr val="85A299"/>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2"/>
          <p:cNvSpPr txBox="1"/>
          <p:nvPr>
            <p:custDataLst>
              <p:tags r:id="rId1"/>
            </p:custDataLst>
          </p:nvPr>
        </p:nvSpPr>
        <p:spPr>
          <a:xfrm>
            <a:off x="4434243" y="697730"/>
            <a:ext cx="3323514" cy="6819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3200" b="0" dirty="0">
                <a:solidFill>
                  <a:srgbClr val="85A299"/>
                </a:solidFill>
                <a:latin typeface="微软雅黑" panose="020B0503020204020204" pitchFamily="34" charset="-122"/>
                <a:ea typeface="微软雅黑" panose="020B0503020204020204" pitchFamily="34" charset="-122"/>
              </a:rPr>
              <a:t>小组成员及分工</a:t>
            </a:r>
            <a:endParaRPr lang="zh-CN" altLang="en-US" sz="3200" b="0" dirty="0">
              <a:solidFill>
                <a:srgbClr val="85A299"/>
              </a:solidFill>
              <a:latin typeface="微软雅黑" panose="020B0503020204020204" pitchFamily="34" charset="-122"/>
              <a:ea typeface="微软雅黑" panose="020B0503020204020204" pitchFamily="34" charset="-122"/>
            </a:endParaRPr>
          </a:p>
        </p:txBody>
      </p:sp>
      <p:sp>
        <p:nvSpPr>
          <p:cNvPr id="3" name="矩形 2"/>
          <p:cNvSpPr/>
          <p:nvPr/>
        </p:nvSpPr>
        <p:spPr>
          <a:xfrm>
            <a:off x="5860181" y="1380994"/>
            <a:ext cx="471638"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96910" y="1925073"/>
            <a:ext cx="0" cy="2590172"/>
          </a:xfrm>
          <a:prstGeom prst="line">
            <a:avLst/>
          </a:prstGeom>
          <a:solidFill>
            <a:srgbClr val="00A39E"/>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996910" y="1925073"/>
            <a:ext cx="39436" cy="1183087"/>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flipV="1">
            <a:off x="3637665" y="3411285"/>
            <a:ext cx="0" cy="2614239"/>
          </a:xfrm>
          <a:prstGeom prst="line">
            <a:avLst/>
          </a:prstGeom>
          <a:solidFill>
            <a:srgbClr val="82B732"/>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flipV="1">
            <a:off x="3637665" y="4846683"/>
            <a:ext cx="39436" cy="1183087"/>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7F7F7F"/>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p:nvCxnSpPr>
        <p:spPr>
          <a:xfrm>
            <a:off x="6278419" y="1925073"/>
            <a:ext cx="0" cy="2590172"/>
          </a:xfrm>
          <a:prstGeom prst="line">
            <a:avLst/>
          </a:prstGeom>
          <a:solidFill>
            <a:srgbClr val="F39C11"/>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278419" y="1925073"/>
            <a:ext cx="39436" cy="1183087"/>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7F7F7F"/>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nvCxnSpPr>
        <p:spPr>
          <a:xfrm flipV="1">
            <a:off x="8919171" y="3411280"/>
            <a:ext cx="0" cy="2614240"/>
          </a:xfrm>
          <a:prstGeom prst="line">
            <a:avLst/>
          </a:prstGeom>
          <a:solidFill>
            <a:srgbClr val="E23761"/>
          </a:soli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flipV="1">
            <a:off x="8919171" y="4846679"/>
            <a:ext cx="39436" cy="1183087"/>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7F7F7F"/>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996913" y="3411280"/>
            <a:ext cx="2300360" cy="1114395"/>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flipV="1">
            <a:off x="3637666" y="3411280"/>
            <a:ext cx="2300360" cy="1114395"/>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6278420" y="3411280"/>
            <a:ext cx="2300360" cy="1114395"/>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flipV="1">
            <a:off x="8919174" y="3411280"/>
            <a:ext cx="2300360" cy="1114395"/>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6" name="Freeform 1120"/>
          <p:cNvSpPr>
            <a:spLocks noEditPoints="1"/>
          </p:cNvSpPr>
          <p:nvPr/>
        </p:nvSpPr>
        <p:spPr bwMode="auto">
          <a:xfrm>
            <a:off x="7107393" y="3720323"/>
            <a:ext cx="626969" cy="496308"/>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grpSp>
        <p:nvGrpSpPr>
          <p:cNvPr id="17" name="Group 1271"/>
          <p:cNvGrpSpPr>
            <a:grpSpLocks noChangeAspect="1"/>
          </p:cNvGrpSpPr>
          <p:nvPr/>
        </p:nvGrpSpPr>
        <p:grpSpPr bwMode="auto">
          <a:xfrm>
            <a:off x="1900094" y="3743465"/>
            <a:ext cx="493993" cy="493493"/>
            <a:chOff x="5516" y="3626"/>
            <a:chExt cx="1981" cy="1979"/>
          </a:xfrm>
          <a:solidFill>
            <a:schemeClr val="bg1"/>
          </a:solidFill>
        </p:grpSpPr>
        <p:sp>
          <p:nvSpPr>
            <p:cNvPr id="18" name="Freeform 1273"/>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19" name="Freeform 1274"/>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0" name="Freeform 1275"/>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1" name="Freeform 1276"/>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grpSp>
      <p:grpSp>
        <p:nvGrpSpPr>
          <p:cNvPr id="22" name="Group 1036"/>
          <p:cNvGrpSpPr>
            <a:grpSpLocks noChangeAspect="1"/>
          </p:cNvGrpSpPr>
          <p:nvPr/>
        </p:nvGrpSpPr>
        <p:grpSpPr bwMode="auto">
          <a:xfrm>
            <a:off x="9881148" y="3723136"/>
            <a:ext cx="509129" cy="506030"/>
            <a:chOff x="9876" y="-1946"/>
            <a:chExt cx="822" cy="817"/>
          </a:xfrm>
          <a:solidFill>
            <a:schemeClr val="bg1"/>
          </a:solidFill>
        </p:grpSpPr>
        <p:sp>
          <p:nvSpPr>
            <p:cNvPr id="23" name="Freeform 1038"/>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4" name="Freeform 1039"/>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5" name="Freeform 1040"/>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6" name="Freeform 1041"/>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cs typeface="+mn-ea"/>
                <a:sym typeface="+mn-lt"/>
              </a:endParaRPr>
            </a:p>
          </p:txBody>
        </p:sp>
        <p:sp>
          <p:nvSpPr>
            <p:cNvPr id="27" name="Freeform 1042"/>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28" name="Freeform 1043"/>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grpSp>
      <p:sp>
        <p:nvSpPr>
          <p:cNvPr id="29" name="Freeform 1171"/>
          <p:cNvSpPr/>
          <p:nvPr/>
        </p:nvSpPr>
        <p:spPr bwMode="auto">
          <a:xfrm>
            <a:off x="4466920" y="3755624"/>
            <a:ext cx="641852" cy="481334"/>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cs typeface="+mn-ea"/>
              <a:sym typeface="+mn-lt"/>
            </a:endParaRPr>
          </a:p>
        </p:txBody>
      </p:sp>
      <p:sp>
        <p:nvSpPr>
          <p:cNvPr id="30" name="1"/>
          <p:cNvSpPr txBox="1">
            <a:spLocks noChangeArrowheads="1"/>
          </p:cNvSpPr>
          <p:nvPr/>
        </p:nvSpPr>
        <p:spPr bwMode="auto">
          <a:xfrm>
            <a:off x="1274179" y="1949941"/>
            <a:ext cx="897281"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7F7F7F"/>
                </a:solidFill>
                <a:latin typeface="微软雅黑" panose="020B0503020204020204" pitchFamily="34" charset="-122"/>
                <a:cs typeface="+mn-ea"/>
                <a:sym typeface="+mn-lt"/>
              </a:rPr>
              <a:t>牛作涛</a:t>
            </a:r>
            <a:endParaRPr lang="zh-CN" altLang="en-US" sz="1600" b="1" dirty="0">
              <a:solidFill>
                <a:srgbClr val="7F7F7F"/>
              </a:solidFill>
              <a:latin typeface="微软雅黑" panose="020B0503020204020204" pitchFamily="34" charset="-122"/>
              <a:cs typeface="+mn-ea"/>
              <a:sym typeface="+mn-lt"/>
            </a:endParaRPr>
          </a:p>
        </p:txBody>
      </p:sp>
      <p:sp>
        <p:nvSpPr>
          <p:cNvPr id="31" name="1"/>
          <p:cNvSpPr txBox="1">
            <a:spLocks noChangeArrowheads="1"/>
          </p:cNvSpPr>
          <p:nvPr/>
        </p:nvSpPr>
        <p:spPr bwMode="auto">
          <a:xfrm>
            <a:off x="1283475" y="2218583"/>
            <a:ext cx="212012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smtClean="0">
                <a:solidFill>
                  <a:srgbClr val="7F7F7F"/>
                </a:solidFill>
                <a:latin typeface="微软雅黑" panose="020B0503020204020204" pitchFamily="34" charset="-122"/>
                <a:cs typeface="+mn-ea"/>
                <a:sym typeface="+mn-lt"/>
              </a:rPr>
              <a:t>实训经理</a:t>
            </a:r>
            <a:endParaRPr lang="zh-CN" altLang="en-US" sz="1200" smtClean="0">
              <a:solidFill>
                <a:srgbClr val="7F7F7F"/>
              </a:solidFill>
              <a:latin typeface="微软雅黑" panose="020B0503020204020204" pitchFamily="34" charset="-122"/>
              <a:cs typeface="+mn-ea"/>
              <a:sym typeface="+mn-lt"/>
            </a:endParaRPr>
          </a:p>
          <a:p>
            <a:pPr>
              <a:lnSpc>
                <a:spcPct val="150000"/>
              </a:lnSpc>
            </a:pPr>
            <a:r>
              <a:rPr lang="zh-CN" altLang="en-US" sz="1200">
                <a:solidFill>
                  <a:srgbClr val="7F7F7F"/>
                </a:solidFill>
                <a:latin typeface="微软雅黑" panose="020B0503020204020204" pitchFamily="34" charset="-122"/>
                <a:cs typeface="+mn-ea"/>
                <a:sym typeface="+mn-lt"/>
              </a:rPr>
              <a:t>负责项目详细设计、用例规约、安装手册文档和</a:t>
            </a:r>
            <a:r>
              <a:rPr lang="en-US" altLang="zh-CN" sz="1200">
                <a:solidFill>
                  <a:srgbClr val="7F7F7F"/>
                </a:solidFill>
                <a:latin typeface="微软雅黑" panose="020B0503020204020204" pitchFamily="34" charset="-122"/>
                <a:cs typeface="+mn-ea"/>
                <a:sym typeface="+mn-lt"/>
              </a:rPr>
              <a:t>PPT</a:t>
            </a:r>
            <a:r>
              <a:rPr lang="zh-CN" altLang="en-US" sz="1200">
                <a:solidFill>
                  <a:srgbClr val="7F7F7F"/>
                </a:solidFill>
                <a:latin typeface="微软雅黑" panose="020B0503020204020204" pitchFamily="34" charset="-122"/>
                <a:cs typeface="+mn-ea"/>
                <a:sym typeface="+mn-lt"/>
              </a:rPr>
              <a:t>制作</a:t>
            </a:r>
            <a:r>
              <a:rPr lang="zh-CN" altLang="en-US" sz="1200">
                <a:solidFill>
                  <a:srgbClr val="7F7F7F"/>
                </a:solidFill>
                <a:latin typeface="微软雅黑" panose="020B0503020204020204" pitchFamily="34" charset="-122"/>
                <a:cs typeface="+mn-ea"/>
                <a:sym typeface="+mn-lt"/>
              </a:rPr>
              <a:t>及系统信息管理模块的代码编写</a:t>
            </a:r>
            <a:endParaRPr lang="zh-CN" altLang="en-US" sz="1200">
              <a:solidFill>
                <a:srgbClr val="7F7F7F"/>
              </a:solidFill>
              <a:latin typeface="微软雅黑" panose="020B0503020204020204" pitchFamily="34" charset="-122"/>
              <a:cs typeface="+mn-ea"/>
              <a:sym typeface="+mn-lt"/>
            </a:endParaRPr>
          </a:p>
        </p:txBody>
      </p:sp>
      <p:sp>
        <p:nvSpPr>
          <p:cNvPr id="32" name="1"/>
          <p:cNvSpPr txBox="1">
            <a:spLocks noChangeArrowheads="1"/>
          </p:cNvSpPr>
          <p:nvPr/>
        </p:nvSpPr>
        <p:spPr bwMode="auto">
          <a:xfrm>
            <a:off x="3929305" y="4852717"/>
            <a:ext cx="897281"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7F7F7F"/>
                </a:solidFill>
                <a:latin typeface="微软雅黑" panose="020B0503020204020204" pitchFamily="34" charset="-122"/>
                <a:cs typeface="+mn-ea"/>
                <a:sym typeface="+mn-lt"/>
              </a:rPr>
              <a:t>何玉华</a:t>
            </a:r>
            <a:endParaRPr lang="zh-CN" altLang="en-US" sz="1600" b="1" dirty="0">
              <a:solidFill>
                <a:srgbClr val="7F7F7F"/>
              </a:solidFill>
              <a:latin typeface="微软雅黑" panose="020B0503020204020204" pitchFamily="34" charset="-122"/>
              <a:cs typeface="+mn-ea"/>
              <a:sym typeface="+mn-lt"/>
            </a:endParaRPr>
          </a:p>
        </p:txBody>
      </p:sp>
      <p:sp>
        <p:nvSpPr>
          <p:cNvPr id="33" name="1"/>
          <p:cNvSpPr txBox="1">
            <a:spLocks noChangeArrowheads="1"/>
          </p:cNvSpPr>
          <p:nvPr/>
        </p:nvSpPr>
        <p:spPr bwMode="auto">
          <a:xfrm>
            <a:off x="3938601" y="5121359"/>
            <a:ext cx="212012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smtClean="0">
                <a:solidFill>
                  <a:srgbClr val="7F7F7F"/>
                </a:solidFill>
                <a:latin typeface="微软雅黑" panose="020B0503020204020204" pitchFamily="34" charset="-122"/>
                <a:cs typeface="+mn-ea"/>
                <a:sym typeface="+mn-lt"/>
              </a:rPr>
              <a:t>配置管理员</a:t>
            </a:r>
            <a:r>
              <a:rPr lang="zh-CN" altLang="en-US" sz="1200" smtClean="0">
                <a:solidFill>
                  <a:srgbClr val="7F7F7F"/>
                </a:solidFill>
                <a:latin typeface="微软雅黑" panose="020B0503020204020204" pitchFamily="34" charset="-122"/>
                <a:cs typeface="+mn-ea"/>
                <a:sym typeface="+mn-lt"/>
              </a:rPr>
              <a:t>、数据库管理员</a:t>
            </a:r>
            <a:endParaRPr lang="zh-CN" altLang="en-US" sz="1200" smtClean="0">
              <a:solidFill>
                <a:srgbClr val="7F7F7F"/>
              </a:solidFill>
              <a:latin typeface="微软雅黑" panose="020B0503020204020204" pitchFamily="34" charset="-122"/>
              <a:cs typeface="+mn-ea"/>
              <a:sym typeface="+mn-lt"/>
            </a:endParaRPr>
          </a:p>
          <a:p>
            <a:pPr>
              <a:lnSpc>
                <a:spcPct val="150000"/>
              </a:lnSpc>
            </a:pPr>
            <a:r>
              <a:rPr lang="zh-CN" altLang="en-US" sz="1200">
                <a:solidFill>
                  <a:srgbClr val="7F7F7F"/>
                </a:solidFill>
                <a:latin typeface="微软雅黑" panose="020B0503020204020204" pitchFamily="34" charset="-122"/>
                <a:cs typeface="+mn-ea"/>
                <a:sym typeface="+mn-lt"/>
              </a:rPr>
              <a:t>负责项目概要设计、用户手册、详细设计文档及车位</a:t>
            </a:r>
            <a:r>
              <a:rPr lang="zh-CN" altLang="en-US" sz="1200">
                <a:solidFill>
                  <a:srgbClr val="7F7F7F"/>
                </a:solidFill>
                <a:latin typeface="微软雅黑" panose="020B0503020204020204" pitchFamily="34" charset="-122"/>
                <a:cs typeface="+mn-ea"/>
                <a:sym typeface="+mn-lt"/>
              </a:rPr>
              <a:t>信息管理模块的代码编写</a:t>
            </a:r>
            <a:endParaRPr lang="zh-CN" altLang="en-US" sz="1200" smtClean="0">
              <a:solidFill>
                <a:srgbClr val="7F7F7F"/>
              </a:solidFill>
              <a:latin typeface="微软雅黑" panose="020B0503020204020204" pitchFamily="34" charset="-122"/>
              <a:cs typeface="+mn-ea"/>
              <a:sym typeface="+mn-lt"/>
            </a:endParaRPr>
          </a:p>
        </p:txBody>
      </p:sp>
      <p:sp>
        <p:nvSpPr>
          <p:cNvPr id="34" name="1"/>
          <p:cNvSpPr txBox="1">
            <a:spLocks noChangeArrowheads="1"/>
          </p:cNvSpPr>
          <p:nvPr/>
        </p:nvSpPr>
        <p:spPr bwMode="auto">
          <a:xfrm>
            <a:off x="6555687" y="1923380"/>
            <a:ext cx="897281"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7F7F7F"/>
                </a:solidFill>
                <a:latin typeface="微软雅黑" panose="020B0503020204020204" pitchFamily="34" charset="-122"/>
                <a:cs typeface="+mn-ea"/>
                <a:sym typeface="+mn-lt"/>
              </a:rPr>
              <a:t>孔远</a:t>
            </a:r>
            <a:endParaRPr lang="zh-CN" altLang="en-US" sz="1600" b="1" dirty="0">
              <a:solidFill>
                <a:srgbClr val="7F7F7F"/>
              </a:solidFill>
              <a:latin typeface="微软雅黑" panose="020B0503020204020204" pitchFamily="34" charset="-122"/>
              <a:cs typeface="+mn-ea"/>
              <a:sym typeface="+mn-lt"/>
            </a:endParaRPr>
          </a:p>
        </p:txBody>
      </p:sp>
      <p:sp>
        <p:nvSpPr>
          <p:cNvPr id="35" name="1"/>
          <p:cNvSpPr txBox="1">
            <a:spLocks noChangeArrowheads="1"/>
          </p:cNvSpPr>
          <p:nvPr/>
        </p:nvSpPr>
        <p:spPr bwMode="auto">
          <a:xfrm>
            <a:off x="6564983" y="2192022"/>
            <a:ext cx="2120125"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smtClean="0">
                <a:solidFill>
                  <a:srgbClr val="7F7F7F"/>
                </a:solidFill>
                <a:latin typeface="微软雅黑" panose="020B0503020204020204" pitchFamily="34" charset="-122"/>
                <a:cs typeface="+mn-ea"/>
                <a:sym typeface="+mn-lt"/>
              </a:rPr>
              <a:t>项目负责人</a:t>
            </a:r>
            <a:endParaRPr lang="zh-CN" altLang="en-US" sz="1200" smtClean="0">
              <a:solidFill>
                <a:srgbClr val="7F7F7F"/>
              </a:solidFill>
              <a:latin typeface="微软雅黑" panose="020B0503020204020204" pitchFamily="34" charset="-122"/>
              <a:cs typeface="+mn-ea"/>
              <a:sym typeface="+mn-lt"/>
            </a:endParaRPr>
          </a:p>
          <a:p>
            <a:pPr>
              <a:lnSpc>
                <a:spcPct val="150000"/>
              </a:lnSpc>
            </a:pPr>
            <a:r>
              <a:rPr lang="zh-CN" altLang="en-US" sz="1200">
                <a:solidFill>
                  <a:srgbClr val="7F7F7F"/>
                </a:solidFill>
                <a:latin typeface="微软雅黑" panose="020B0503020204020204" pitchFamily="34" charset="-122"/>
                <a:cs typeface="+mn-ea"/>
                <a:sym typeface="+mn-lt"/>
              </a:rPr>
              <a:t>负责项目固定车主停车管理模块</a:t>
            </a:r>
            <a:r>
              <a:rPr lang="zh-CN" altLang="en-US" sz="1200">
                <a:solidFill>
                  <a:srgbClr val="7F7F7F"/>
                </a:solidFill>
                <a:latin typeface="微软雅黑" panose="020B0503020204020204" pitchFamily="34" charset="-122"/>
                <a:cs typeface="+mn-ea"/>
                <a:sym typeface="+mn-lt"/>
              </a:rPr>
              <a:t>的代码编写</a:t>
            </a:r>
            <a:endParaRPr lang="zh-CN" altLang="en-US" sz="1200" smtClean="0">
              <a:solidFill>
                <a:srgbClr val="7F7F7F"/>
              </a:solidFill>
              <a:latin typeface="微软雅黑" panose="020B0503020204020204" pitchFamily="34" charset="-122"/>
              <a:cs typeface="+mn-ea"/>
              <a:sym typeface="+mn-lt"/>
            </a:endParaRPr>
          </a:p>
        </p:txBody>
      </p:sp>
      <p:sp>
        <p:nvSpPr>
          <p:cNvPr id="36" name="1"/>
          <p:cNvSpPr txBox="1">
            <a:spLocks noChangeArrowheads="1"/>
          </p:cNvSpPr>
          <p:nvPr/>
        </p:nvSpPr>
        <p:spPr bwMode="auto">
          <a:xfrm>
            <a:off x="9210813" y="4826156"/>
            <a:ext cx="897281"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7F7F7F"/>
                </a:solidFill>
                <a:latin typeface="微软雅黑" panose="020B0503020204020204" pitchFamily="34" charset="-122"/>
                <a:cs typeface="+mn-ea"/>
                <a:sym typeface="+mn-lt"/>
              </a:rPr>
              <a:t>谭富源</a:t>
            </a:r>
            <a:endParaRPr lang="zh-CN" altLang="en-US" sz="1600" b="1" dirty="0">
              <a:solidFill>
                <a:srgbClr val="7F7F7F"/>
              </a:solidFill>
              <a:latin typeface="微软雅黑" panose="020B0503020204020204" pitchFamily="34" charset="-122"/>
              <a:cs typeface="+mn-ea"/>
              <a:sym typeface="+mn-lt"/>
            </a:endParaRPr>
          </a:p>
        </p:txBody>
      </p:sp>
      <p:sp>
        <p:nvSpPr>
          <p:cNvPr id="37" name="1"/>
          <p:cNvSpPr txBox="1">
            <a:spLocks noChangeArrowheads="1"/>
          </p:cNvSpPr>
          <p:nvPr/>
        </p:nvSpPr>
        <p:spPr bwMode="auto">
          <a:xfrm>
            <a:off x="9220109" y="5094798"/>
            <a:ext cx="2120125"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smtClean="0">
                <a:solidFill>
                  <a:srgbClr val="7F7F7F"/>
                </a:solidFill>
                <a:latin typeface="微软雅黑" panose="020B0503020204020204" pitchFamily="34" charset="-122"/>
                <a:cs typeface="+mn-ea"/>
                <a:sym typeface="+mn-lt"/>
              </a:rPr>
              <a:t>测试负责人</a:t>
            </a:r>
            <a:endParaRPr lang="zh-CN" altLang="en-US" sz="1200" smtClean="0">
              <a:solidFill>
                <a:srgbClr val="7F7F7F"/>
              </a:solidFill>
              <a:latin typeface="微软雅黑" panose="020B0503020204020204" pitchFamily="34" charset="-122"/>
              <a:cs typeface="+mn-ea"/>
              <a:sym typeface="+mn-lt"/>
            </a:endParaRPr>
          </a:p>
          <a:p>
            <a:pPr>
              <a:lnSpc>
                <a:spcPct val="150000"/>
              </a:lnSpc>
            </a:pPr>
            <a:r>
              <a:rPr lang="zh-CN" altLang="en-US" sz="1200">
                <a:solidFill>
                  <a:srgbClr val="7F7F7F"/>
                </a:solidFill>
                <a:latin typeface="微软雅黑" panose="020B0503020204020204" pitchFamily="34" charset="-122"/>
                <a:cs typeface="+mn-ea"/>
                <a:sym typeface="+mn-lt"/>
              </a:rPr>
              <a:t>负责项目系统功能</a:t>
            </a:r>
            <a:r>
              <a:rPr lang="zh-CN" altLang="en-US" sz="1200">
                <a:solidFill>
                  <a:srgbClr val="7F7F7F"/>
                </a:solidFill>
                <a:latin typeface="微软雅黑" panose="020B0503020204020204" pitchFamily="34" charset="-122"/>
                <a:cs typeface="+mn-ea"/>
                <a:sym typeface="+mn-lt"/>
              </a:rPr>
              <a:t>模块的代码编写</a:t>
            </a:r>
            <a:endParaRPr lang="zh-CN" altLang="en-US" sz="1200" smtClean="0">
              <a:solidFill>
                <a:srgbClr val="7F7F7F"/>
              </a:solidFill>
              <a:latin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 y="-1"/>
            <a:ext cx="3429001" cy="3862138"/>
            <a:chOff x="-2" y="-1"/>
            <a:chExt cx="3429001" cy="3862138"/>
          </a:xfrm>
        </p:grpSpPr>
        <p:sp>
          <p:nvSpPr>
            <p:cNvPr id="7" name="直角三角形 6"/>
            <p:cNvSpPr/>
            <p:nvPr/>
          </p:nvSpPr>
          <p:spPr>
            <a:xfrm rot="5400000">
              <a:off x="-2" y="-1"/>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直角三角形 4"/>
            <p:cNvSpPr/>
            <p:nvPr/>
          </p:nvSpPr>
          <p:spPr>
            <a:xfrm rot="5400000">
              <a:off x="-1" y="0"/>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V="1">
              <a:off x="0" y="196595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951522" y="1695249"/>
              <a:ext cx="202130" cy="202130"/>
            </a:xfrm>
            <a:prstGeom prst="ellipse">
              <a:avLst/>
            </a:prstGeom>
            <a:ln w="19050">
              <a:solidFill>
                <a:srgbClr val="AABE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直角三角形 13"/>
          <p:cNvSpPr/>
          <p:nvPr/>
        </p:nvSpPr>
        <p:spPr>
          <a:xfrm rot="16200000">
            <a:off x="8762999" y="3438624"/>
            <a:ext cx="3429001" cy="3429001"/>
          </a:xfrm>
          <a:prstGeom prst="rtTriangle">
            <a:avLst/>
          </a:prstGeom>
          <a:solidFill>
            <a:srgbClr val="AAB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直角三角形 14"/>
          <p:cNvSpPr/>
          <p:nvPr/>
        </p:nvSpPr>
        <p:spPr>
          <a:xfrm rot="16200000">
            <a:off x="9188917" y="3864542"/>
            <a:ext cx="3003082" cy="3003082"/>
          </a:xfrm>
          <a:prstGeom prst="rtTriangl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10800000" flipV="1">
            <a:off x="10295818" y="3005487"/>
            <a:ext cx="1896180" cy="1896180"/>
          </a:xfrm>
          <a:prstGeom prst="line">
            <a:avLst/>
          </a:prstGeom>
          <a:ln w="19050">
            <a:solidFill>
              <a:srgbClr val="AABEB8"/>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721453" y="3574254"/>
            <a:ext cx="6740179" cy="398780"/>
          </a:xfrm>
          <a:prstGeom prst="rect">
            <a:avLst/>
          </a:prstGeom>
          <a:noFill/>
        </p:spPr>
        <p:txBody>
          <a:bodyPr wrap="square" rtlCol="0">
            <a:spAutoFit/>
          </a:bodyPr>
          <a:lstStyle/>
          <a:p>
            <a:pPr algn="ctr"/>
            <a:r>
              <a:rPr lang="en-US" altLang="zh-CN" sz="2000" dirty="0" smtClean="0">
                <a:solidFill>
                  <a:srgbClr val="7E7F7A"/>
                </a:solidFill>
                <a:latin typeface="微软雅黑" panose="020B0503020204020204" pitchFamily="34" charset="-122"/>
                <a:ea typeface="微软雅黑" panose="020B0503020204020204" pitchFamily="34" charset="-122"/>
              </a:rPr>
              <a:t>Project Module Introduction</a:t>
            </a:r>
            <a:endParaRPr lang="en-US" altLang="zh-CN" sz="2000" dirty="0" smtClean="0">
              <a:solidFill>
                <a:srgbClr val="7E7F7A"/>
              </a:solidFill>
              <a:latin typeface="微软雅黑" panose="020B0503020204020204" pitchFamily="34" charset="-122"/>
              <a:ea typeface="微软雅黑" panose="020B0503020204020204" pitchFamily="34" charset="-122"/>
            </a:endParaRPr>
          </a:p>
        </p:txBody>
      </p:sp>
      <p:sp>
        <p:nvSpPr>
          <p:cNvPr id="56" name="PA_文本框 2"/>
          <p:cNvSpPr txBox="1"/>
          <p:nvPr>
            <p:custDataLst>
              <p:tags r:id="rId1"/>
            </p:custDataLst>
          </p:nvPr>
        </p:nvSpPr>
        <p:spPr>
          <a:xfrm>
            <a:off x="3250541" y="2524480"/>
            <a:ext cx="5704575" cy="97726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b="0" dirty="0" smtClean="0">
                <a:solidFill>
                  <a:srgbClr val="85A299"/>
                </a:solidFill>
                <a:latin typeface="微软雅黑" panose="020B0503020204020204" pitchFamily="34" charset="-122"/>
                <a:ea typeface="微软雅黑" panose="020B0503020204020204" pitchFamily="34" charset="-122"/>
              </a:rPr>
              <a:t>项目模块介绍</a:t>
            </a:r>
            <a:endParaRPr lang="zh-CN" altLang="en-US" sz="4800" b="0" dirty="0" smtClean="0">
              <a:solidFill>
                <a:srgbClr val="85A299"/>
              </a:solidFill>
              <a:latin typeface="微软雅黑" panose="020B0503020204020204" pitchFamily="34" charset="-122"/>
              <a:ea typeface="微软雅黑" panose="020B0503020204020204" pitchFamily="34" charset="-122"/>
            </a:endParaRPr>
          </a:p>
        </p:txBody>
      </p:sp>
      <p:sp>
        <p:nvSpPr>
          <p:cNvPr id="57" name="矩形 56"/>
          <p:cNvSpPr/>
          <p:nvPr/>
        </p:nvSpPr>
        <p:spPr>
          <a:xfrm>
            <a:off x="5812250" y="4484275"/>
            <a:ext cx="558800" cy="5080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椭圆 19"/>
          <p:cNvSpPr/>
          <p:nvPr/>
        </p:nvSpPr>
        <p:spPr>
          <a:xfrm>
            <a:off x="5712460" y="1488440"/>
            <a:ext cx="758190" cy="791210"/>
          </a:xfrm>
          <a:prstGeom prst="ellipse">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1" name="文本框 18"/>
          <p:cNvSpPr txBox="1"/>
          <p:nvPr/>
        </p:nvSpPr>
        <p:spPr>
          <a:xfrm>
            <a:off x="5775960" y="1675130"/>
            <a:ext cx="61722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rPr>
              <a:t>02</a:t>
            </a:r>
            <a:endParaRPr kumimoji="0" lang="zh-CN" altLang="en-US" sz="20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登录界面</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24825" y="2840990"/>
            <a:ext cx="3297555" cy="153797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功能：登录</a:t>
            </a:r>
            <a:endParaRPr lang="zh-CN" altLang="en-US" b="1">
              <a:latin typeface="微软雅黑" panose="020B0503020204020204" pitchFamily="34" charset="-122"/>
              <a:ea typeface="微软雅黑" panose="020B0503020204020204" pitchFamily="34" charset="-122"/>
              <a:sym typeface="+mn-ea"/>
            </a:endParaRPr>
          </a:p>
          <a:p>
            <a:pPr algn="l" fontAlgn="auto">
              <a:lnSpc>
                <a:spcPts val="2820"/>
              </a:lnSpc>
            </a:pPr>
            <a:r>
              <a:rPr lang="zh-CN" altLang="en-US">
                <a:latin typeface="微软雅黑" panose="020B0503020204020204" pitchFamily="34" charset="-122"/>
                <a:ea typeface="微软雅黑" panose="020B0503020204020204" pitchFamily="34" charset="-122"/>
              </a:rPr>
              <a:t>用户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4" name="图片 14" descr="登录界面"/>
          <p:cNvPicPr>
            <a:picLocks noChangeAspect="1"/>
          </p:cNvPicPr>
          <p:nvPr/>
        </p:nvPicPr>
        <p:blipFill>
          <a:blip r:embed="rId1"/>
          <a:stretch>
            <a:fillRect/>
          </a:stretch>
        </p:blipFill>
        <p:spPr>
          <a:xfrm>
            <a:off x="533400" y="1631315"/>
            <a:ext cx="7447280" cy="404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系统信息管理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06410" y="2345055"/>
            <a:ext cx="3297555" cy="262255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功能：添加用户</a:t>
            </a:r>
            <a:r>
              <a:rPr lang="zh-CN" altLang="en-US" b="1">
                <a:latin typeface="微软雅黑" panose="020B0503020204020204" pitchFamily="34" charset="-122"/>
                <a:ea typeface="微软雅黑" panose="020B0503020204020204" pitchFamily="34" charset="-122"/>
                <a:sym typeface="+mn-ea"/>
              </a:rPr>
              <a:t>信息</a:t>
            </a:r>
            <a:endParaRPr lang="zh-CN" altLang="en-US" b="1">
              <a:latin typeface="微软雅黑" panose="020B0503020204020204" pitchFamily="34" charset="-122"/>
              <a:ea typeface="微软雅黑" panose="020B0503020204020204" pitchFamily="34" charset="-122"/>
              <a:sym typeface="+mn-ea"/>
            </a:endParaRPr>
          </a:p>
          <a:p>
            <a:pPr algn="l" fontAlgn="auto">
              <a:lnSpc>
                <a:spcPts val="2820"/>
              </a:lnSpc>
            </a:pPr>
            <a:r>
              <a:rPr lang="zh-CN" altLang="en-US">
                <a:latin typeface="微软雅黑" panose="020B0503020204020204" pitchFamily="34" charset="-122"/>
                <a:ea typeface="微软雅黑" panose="020B0503020204020204" pitchFamily="34" charset="-122"/>
              </a:rPr>
              <a:t>用户</a:t>
            </a:r>
            <a:r>
              <a:rPr lang="zh-CN" altLang="en-US">
                <a:latin typeface="微软雅黑" panose="020B0503020204020204" pitchFamily="34" charset="-122"/>
                <a:ea typeface="微软雅黑" panose="020B0503020204020204" pitchFamily="34" charset="-122"/>
              </a:rPr>
              <a:t>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角色</a:t>
            </a:r>
            <a:r>
              <a:rPr lang="zh-CN" altLang="en-US">
                <a:latin typeface="微软雅黑" panose="020B0503020204020204" pitchFamily="34" charset="-122"/>
                <a:ea typeface="微软雅黑" panose="020B0503020204020204" pitchFamily="34" charset="-122"/>
              </a:rPr>
              <a:t>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用户昵称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真实姓名</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用户密码</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联系电话</a:t>
            </a:r>
            <a:endParaRPr lang="zh-CN" altLang="en-US">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12891"/>
          <a:stretch>
            <a:fillRect/>
          </a:stretch>
        </p:blipFill>
        <p:spPr>
          <a:xfrm>
            <a:off x="542290" y="1456055"/>
            <a:ext cx="6995795" cy="435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p:nvPr/>
        </p:nvSpPr>
        <p:spPr>
          <a:xfrm>
            <a:off x="333375" y="460375"/>
            <a:ext cx="2719705" cy="521970"/>
          </a:xfrm>
          <a:prstGeom prst="rect">
            <a:avLst/>
          </a:prstGeom>
          <a:noFill/>
        </p:spPr>
        <p:txBody>
          <a:bodyPr wrap="square" rtlCol="0">
            <a:spAutoFit/>
          </a:bodyPr>
          <a:p>
            <a:r>
              <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rPr>
              <a:t>系统信息管理</a:t>
            </a:r>
            <a:endParaRPr lang="zh-CN" altLang="en-US" sz="2800" dirty="0">
              <a:solidFill>
                <a:srgbClr val="85A2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0" y="336550"/>
            <a:ext cx="244475" cy="769620"/>
          </a:xfrm>
          <a:prstGeom prst="rect">
            <a:avLst/>
          </a:prstGeom>
          <a:solidFill>
            <a:srgbClr val="85A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85A29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106410" y="2327910"/>
            <a:ext cx="3297555" cy="2622550"/>
          </a:xfrm>
          <a:prstGeom prst="rect">
            <a:avLst/>
          </a:prstGeom>
          <a:noFill/>
        </p:spPr>
        <p:txBody>
          <a:bodyPr wrap="square" rtlCol="0">
            <a:spAutoFit/>
          </a:bodyPr>
          <a:p>
            <a:pPr algn="l" fontAlgn="auto">
              <a:lnSpc>
                <a:spcPts val="2820"/>
              </a:lnSpc>
            </a:pPr>
            <a:r>
              <a:rPr lang="zh-CN" altLang="en-US" b="1">
                <a:latin typeface="微软雅黑" panose="020B0503020204020204" pitchFamily="34" charset="-122"/>
                <a:ea typeface="微软雅黑" panose="020B0503020204020204" pitchFamily="34" charset="-122"/>
                <a:sym typeface="+mn-ea"/>
              </a:rPr>
              <a:t>功能：管理用户</a:t>
            </a:r>
            <a:r>
              <a:rPr lang="zh-CN" altLang="en-US" b="1">
                <a:latin typeface="微软雅黑" panose="020B0503020204020204" pitchFamily="34" charset="-122"/>
                <a:ea typeface="微软雅黑" panose="020B0503020204020204" pitchFamily="34" charset="-122"/>
                <a:sym typeface="+mn-ea"/>
              </a:rPr>
              <a:t>信息</a:t>
            </a:r>
            <a:endParaRPr lang="zh-CN" altLang="en-US" b="1">
              <a:latin typeface="微软雅黑" panose="020B0503020204020204" pitchFamily="34" charset="-122"/>
              <a:ea typeface="微软雅黑" panose="020B0503020204020204" pitchFamily="34" charset="-122"/>
              <a:sym typeface="+mn-ea"/>
            </a:endParaRPr>
          </a:p>
          <a:p>
            <a:pPr algn="l" fontAlgn="auto">
              <a:lnSpc>
                <a:spcPts val="2820"/>
              </a:lnSpc>
            </a:pPr>
            <a:r>
              <a:rPr lang="zh-CN" altLang="en-US">
                <a:latin typeface="微软雅黑" panose="020B0503020204020204" pitchFamily="34" charset="-122"/>
                <a:ea typeface="微软雅黑" panose="020B0503020204020204" pitchFamily="34" charset="-122"/>
              </a:rPr>
              <a:t>用户</a:t>
            </a:r>
            <a:r>
              <a:rPr lang="zh-CN" altLang="en-US">
                <a:latin typeface="微软雅黑" panose="020B0503020204020204" pitchFamily="34" charset="-122"/>
                <a:ea typeface="微软雅黑" panose="020B0503020204020204" pitchFamily="34" charset="-122"/>
              </a:rPr>
              <a:t>编号</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角色名称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用户名称</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真实姓名</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联系方式</a:t>
            </a:r>
            <a:endParaRPr lang="zh-CN" altLang="en-US">
              <a:latin typeface="微软雅黑" panose="020B0503020204020204" pitchFamily="34" charset="-122"/>
              <a:ea typeface="微软雅黑" panose="020B0503020204020204" pitchFamily="34" charset="-122"/>
            </a:endParaRPr>
          </a:p>
          <a:p>
            <a:pPr algn="l" fontAlgn="auto">
              <a:lnSpc>
                <a:spcPts val="2820"/>
              </a:lnSpc>
            </a:pPr>
            <a:r>
              <a:rPr lang="zh-CN" altLang="en-US">
                <a:latin typeface="微软雅黑" panose="020B0503020204020204" pitchFamily="34" charset="-122"/>
                <a:ea typeface="微软雅黑" panose="020B0503020204020204" pitchFamily="34" charset="-122"/>
              </a:rPr>
              <a:t>操作</a:t>
            </a:r>
            <a:endParaRPr lang="zh-CN" altLang="en-US">
              <a:latin typeface="微软雅黑" panose="020B0503020204020204" pitchFamily="34" charset="-122"/>
              <a:ea typeface="微软雅黑" panose="020B0503020204020204" pitchFamily="34" charset="-122"/>
            </a:endParaRPr>
          </a:p>
        </p:txBody>
      </p:sp>
      <p:pic>
        <p:nvPicPr>
          <p:cNvPr id="6" name="图片 5" descr="用户信息"/>
          <p:cNvPicPr>
            <a:picLocks noChangeAspect="1"/>
          </p:cNvPicPr>
          <p:nvPr/>
        </p:nvPicPr>
        <p:blipFill>
          <a:blip r:embed="rId1"/>
          <a:srcRect r="12772"/>
          <a:stretch>
            <a:fillRect/>
          </a:stretch>
        </p:blipFill>
        <p:spPr>
          <a:xfrm>
            <a:off x="542290" y="1456055"/>
            <a:ext cx="7039610" cy="4379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2.xml><?xml version="1.0" encoding="utf-8"?>
<p:tagLst xmlns:p="http://schemas.openxmlformats.org/presentationml/2006/main">
  <p:tag name="ISLIDE.ICON" val="#393679;"/>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2097</Words>
  <Application>WPS 演示</Application>
  <PresentationFormat>宽屏</PresentationFormat>
  <Paragraphs>245</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Arial</vt:lpstr>
      <vt:lpstr>宋体</vt:lpstr>
      <vt:lpstr>Wingdings</vt:lpstr>
      <vt:lpstr>微软雅黑</vt:lpstr>
      <vt:lpstr>Arial</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niu</cp:lastModifiedBy>
  <cp:revision>111</cp:revision>
  <dcterms:created xsi:type="dcterms:W3CDTF">2020-04-10T05:52:00Z</dcterms:created>
  <dcterms:modified xsi:type="dcterms:W3CDTF">2020-07-27T00:47:34Z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